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337" r:id="rId3"/>
    <p:sldId id="336" r:id="rId4"/>
    <p:sldId id="307" r:id="rId5"/>
    <p:sldId id="340" r:id="rId6"/>
    <p:sldId id="334" r:id="rId7"/>
    <p:sldId id="339" r:id="rId8"/>
    <p:sldId id="342" r:id="rId9"/>
    <p:sldId id="258" r:id="rId10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5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6F6F6"/>
    <a:srgbClr val="F9B9C8"/>
    <a:srgbClr val="CC0099"/>
    <a:srgbClr val="CC00FF"/>
    <a:srgbClr val="FF33CC"/>
    <a:srgbClr val="8171FB"/>
    <a:srgbClr val="99CC0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81508" autoAdjust="0"/>
  </p:normalViewPr>
  <p:slideViewPr>
    <p:cSldViewPr snapToGrid="0" snapToObjects="1" showGuides="1">
      <p:cViewPr varScale="1">
        <p:scale>
          <a:sx n="54" d="100"/>
          <a:sy n="54" d="100"/>
        </p:scale>
        <p:origin x="1752" y="60"/>
      </p:cViewPr>
      <p:guideLst>
        <p:guide orient="horz" pos="2425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7F8C3-DB06-43D5-BF09-E50FA72FB8AE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64FF6-50AF-4202-819C-4538823BF2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39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59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80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19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87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9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79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73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87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89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61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479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18CD-CF7D-BD43-B66A-40AC221468D4}" type="datetimeFigureOut">
              <a:rPr lang="es-MX" smtClean="0"/>
              <a:t>12/12/2019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esquivel@dif.gob.mx" TargetMode="External"/><Relationship Id="rId7" Type="http://schemas.openxmlformats.org/officeDocument/2006/relationships/hyperlink" Target="mailto:marianelly.villegas@dif.gob.mx" TargetMode="External"/><Relationship Id="rId2" Type="http://schemas.openxmlformats.org/officeDocument/2006/relationships/hyperlink" Target="mailto:teresa.navarro@dif.gob.m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isa.gonzalez@dif.gob.mx" TargetMode="External"/><Relationship Id="rId5" Type="http://schemas.openxmlformats.org/officeDocument/2006/relationships/hyperlink" Target="mailto:Isambrano@dif.gob.mx" TargetMode="External"/><Relationship Id="rId4" Type="http://schemas.openxmlformats.org/officeDocument/2006/relationships/hyperlink" Target="mailto:Hcarbajal@dif.gob.m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21895" y="3377465"/>
            <a:ext cx="8775031" cy="1455757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square" lIns="101828" tIns="50914" rIns="101828" bIns="50914">
            <a:spAutoFit/>
          </a:bodyPr>
          <a:lstStyle/>
          <a:p>
            <a:pPr algn="just"/>
            <a:r>
              <a:rPr lang="es-MX" sz="2800" b="1" dirty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s-MX" sz="2800" b="1" dirty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ACCIONES A REALIZARSE CON APOYO DE COORDINACIONES</a:t>
            </a:r>
          </a:p>
        </p:txBody>
      </p:sp>
      <p:sp>
        <p:nvSpPr>
          <p:cNvPr id="2" name="AutoShape 2" descr="Resultado de imagen para coordinaciones"/>
          <p:cNvSpPr>
            <a:spLocks noChangeAspect="1" noChangeArrowheads="1"/>
          </p:cNvSpPr>
          <p:nvPr/>
        </p:nvSpPr>
        <p:spPr bwMode="auto">
          <a:xfrm>
            <a:off x="4069848" y="4571916"/>
            <a:ext cx="2058236" cy="205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Imagen 4" descr="Colaboració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389" y="1708734"/>
            <a:ext cx="3288632" cy="1307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72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06835" y="3334861"/>
            <a:ext cx="78889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Se entiende por coordinación a la articulación de la actividad ejecutada por dos o más agencias (instituciones) que buscan incrementar el valor de su servicio público por medio del trabajo conjunto (o combinado) en lugar de hacerlo por separado. </a:t>
            </a:r>
            <a:endParaRPr lang="es-MX" sz="2400" dirty="0">
              <a:latin typeface="Montserra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710" y="1030084"/>
            <a:ext cx="2617705" cy="214312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0622" y="1694655"/>
            <a:ext cx="2707330" cy="461665"/>
          </a:xfrm>
          <a:prstGeom prst="rect">
            <a:avLst/>
          </a:prstGeom>
          <a:noFill/>
          <a:ln w="57150">
            <a:solidFill>
              <a:srgbClr val="990033"/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Coordinación</a:t>
            </a:r>
            <a:r>
              <a:rPr lang="es-MX" sz="2400" dirty="0" smtClean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s-MX" sz="2400" dirty="0">
              <a:latin typeface="Montserra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6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2 Grupo"/>
          <p:cNvGrpSpPr/>
          <p:nvPr/>
        </p:nvGrpSpPr>
        <p:grpSpPr>
          <a:xfrm>
            <a:off x="1668379" y="1354664"/>
            <a:ext cx="7684168" cy="461665"/>
            <a:chOff x="831484" y="6015458"/>
            <a:chExt cx="5640969" cy="461665"/>
          </a:xfrm>
        </p:grpSpPr>
        <p:sp>
          <p:nvSpPr>
            <p:cNvPr id="5" name="13 CuadroTexto"/>
            <p:cNvSpPr txBox="1"/>
            <p:nvPr/>
          </p:nvSpPr>
          <p:spPr>
            <a:xfrm>
              <a:off x="2671547" y="6015458"/>
              <a:ext cx="3800906" cy="461665"/>
            </a:xfrm>
            <a:prstGeom prst="rect">
              <a:avLst/>
            </a:prstGeom>
            <a:solidFill>
              <a:srgbClr val="660033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chemeClr val="bg1"/>
                  </a:solidFill>
                  <a:latin typeface="Montserrat"/>
                  <a:ea typeface="Times New Roman" panose="02020603050405020304" pitchFamily="18" charset="0"/>
                  <a:cs typeface="Arial" panose="020B0604020202020204" pitchFamily="34" charset="0"/>
                </a:rPr>
                <a:t>Fortalecen al PSBC</a:t>
              </a:r>
              <a:endParaRPr lang="es-MX" sz="2400" b="1" dirty="0">
                <a:solidFill>
                  <a:schemeClr val="bg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11 CuadroTexto"/>
            <p:cNvSpPr txBox="1"/>
            <p:nvPr/>
          </p:nvSpPr>
          <p:spPr>
            <a:xfrm>
              <a:off x="831484" y="6066256"/>
              <a:ext cx="18400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000" b="1" u="sng" dirty="0">
                  <a:latin typeface="Montserrat"/>
                  <a:ea typeface="Times New Roman" panose="02020603050405020304" pitchFamily="18" charset="0"/>
                  <a:cs typeface="Arial" panose="020B0604020202020204" pitchFamily="34" charset="0"/>
                </a:rPr>
                <a:t>Coordinaciones</a:t>
              </a:r>
            </a:p>
          </p:txBody>
        </p:sp>
      </p:grpSp>
      <p:sp>
        <p:nvSpPr>
          <p:cNvPr id="7" name="Rectángulo redondeado 6"/>
          <p:cNvSpPr/>
          <p:nvPr/>
        </p:nvSpPr>
        <p:spPr>
          <a:xfrm>
            <a:off x="914399" y="2600257"/>
            <a:ext cx="2197769" cy="7831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Acciones Intra DIF 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240634" y="4427581"/>
            <a:ext cx="3545303" cy="78319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Acciones Interinstitucionales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930441" y="5848783"/>
            <a:ext cx="2197769" cy="7831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Acciones 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Municipales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010528" y="2310064"/>
            <a:ext cx="5590671" cy="120032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Coordinación con áreas internas del DIF Estatal </a:t>
            </a:r>
            <a:r>
              <a:rPr lang="es-MX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que permitan fortalecer los distintos momentos del proceso de planeación,  </a:t>
            </a:r>
            <a:r>
              <a:rPr lang="es-MX" dirty="0" smtClean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ejecución, seguimiento</a:t>
            </a:r>
            <a:r>
              <a:rPr lang="es-MX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y formación de recursos humanos, etc.</a:t>
            </a:r>
            <a:endParaRPr lang="es-MX" dirty="0">
              <a:solidFill>
                <a:schemeClr val="tx1"/>
              </a:solidFill>
              <a:latin typeface="Montserra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042611" y="4074695"/>
            <a:ext cx="5558588" cy="120032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Coordinación con instancias de gobierno, estatal</a:t>
            </a:r>
            <a:r>
              <a:rPr lang="es-MX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s-MX" b="1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federal, del ámbito privado </a:t>
            </a:r>
            <a:r>
              <a:rPr lang="es-MX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y social-Organizaciones de la Sociedad Civil (</a:t>
            </a:r>
            <a:r>
              <a:rPr lang="es-MX" dirty="0" smtClean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OSC), Instituciones </a:t>
            </a:r>
            <a:r>
              <a:rPr lang="es-MX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Internacionales  y </a:t>
            </a:r>
            <a:r>
              <a:rPr lang="es-MX" dirty="0" smtClean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Académicas</a:t>
            </a:r>
            <a:r>
              <a:rPr lang="es-MX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042611" y="5775159"/>
            <a:ext cx="5558588" cy="923330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Coordinación con el Ayuntamiento, SMDIF </a:t>
            </a:r>
            <a:r>
              <a:rPr lang="es-MX" dirty="0">
                <a:solidFill>
                  <a:schemeClr val="tx1"/>
                </a:solidFill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y demás autoridades locales  que coadyuven a la operación.</a:t>
            </a:r>
          </a:p>
        </p:txBody>
      </p:sp>
    </p:spTree>
    <p:extLst>
      <p:ext uri="{BB962C8B-B14F-4D97-AF65-F5344CB8AC3E}">
        <p14:creationId xmlns:p14="http://schemas.microsoft.com/office/powerpoint/2010/main" val="199752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706349"/>
              </p:ext>
            </p:extLst>
          </p:nvPr>
        </p:nvGraphicFramePr>
        <p:xfrm>
          <a:off x="577515" y="1925053"/>
          <a:ext cx="8855244" cy="47557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1748"/>
                <a:gridCol w="2951748"/>
                <a:gridCol w="2951748"/>
              </a:tblGrid>
              <a:tr h="135508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Problemática derivada del Diagnóstico Participativo (del numeral 1) que se pretende atender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 /Área </a:t>
                      </a:r>
                    </a:p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</a:t>
                      </a:r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/>
                </a:tc>
              </a:tr>
              <a:tr h="2242686"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 la localidad</a:t>
                      </a:r>
                      <a:r>
                        <a:rPr lang="es-MX" sz="1800" b="0" kern="1200" baseline="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Lucio Blanco </a:t>
                      </a: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 detectaron personas</a:t>
                      </a:r>
                      <a:r>
                        <a:rPr lang="es-MX" sz="1800" b="0" kern="1200" baseline="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 discapacidad, que requieren de atención médica</a:t>
                      </a:r>
                      <a:endParaRPr lang="es-MX" sz="1800" b="0" kern="1200" dirty="0" smtClean="0">
                        <a:solidFill>
                          <a:schemeClr val="tx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Centro de Rehabilitación Integral del DIF </a:t>
                      </a:r>
                    </a:p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kern="1200" dirty="0">
                        <a:solidFill>
                          <a:schemeClr val="tx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Atención a personas con discapacidad y sus familias</a:t>
                      </a:r>
                    </a:p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Atención médica</a:t>
                      </a:r>
                    </a:p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Rehabilitación </a:t>
                      </a:r>
                    </a:p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200" dirty="0" err="1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Ortesis</a:t>
                      </a: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(férulas, etc.) y prótesis y aparatos funcionales </a:t>
                      </a:r>
                    </a:p>
                  </a:txBody>
                  <a:tcPr/>
                </a:tc>
              </a:tr>
              <a:tr h="1049991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577515" y="1216656"/>
            <a:ext cx="3128209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MX" sz="2400" b="1" dirty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Acciones </a:t>
            </a:r>
            <a:r>
              <a:rPr lang="es-MX" sz="2400" b="1" dirty="0" err="1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Intra</a:t>
            </a:r>
            <a:r>
              <a:rPr lang="es-MX" sz="2400" b="1" dirty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 DIF </a:t>
            </a:r>
          </a:p>
        </p:txBody>
      </p:sp>
    </p:spTree>
    <p:extLst>
      <p:ext uri="{BB962C8B-B14F-4D97-AF65-F5344CB8AC3E}">
        <p14:creationId xmlns:p14="http://schemas.microsoft.com/office/powerpoint/2010/main" val="5783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10168"/>
              </p:ext>
            </p:extLst>
          </p:nvPr>
        </p:nvGraphicFramePr>
        <p:xfrm>
          <a:off x="788896" y="2115671"/>
          <a:ext cx="8749551" cy="50034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16517"/>
                <a:gridCol w="2551952"/>
                <a:gridCol w="3281082"/>
              </a:tblGrid>
              <a:tr h="1703497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Problemática derivada del Diagnóstico (del numeral 1) que se pretende atender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Nombre de la Institución o dependencia</a:t>
                      </a:r>
                    </a:p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</a:t>
                      </a:r>
                    </a:p>
                    <a:p>
                      <a:endParaRPr lang="es-MX" dirty="0"/>
                    </a:p>
                  </a:txBody>
                  <a:tcPr anchor="ctr"/>
                </a:tc>
              </a:tr>
              <a:tr h="2338571"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Una de las problemáticas</a:t>
                      </a:r>
                      <a:r>
                        <a:rPr lang="es-MX" sz="1800" b="0" kern="1200" baseline="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que el GD de Lomitas INDECO plantea en su Programa de Trabajo </a:t>
                      </a: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es</a:t>
                      </a:r>
                      <a:r>
                        <a:rPr lang="es-MX" sz="1800" b="0" kern="1200" baseline="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</a:t>
                      </a: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proliferación de mascotas,</a:t>
                      </a:r>
                      <a:r>
                        <a:rPr lang="es-MX" sz="1800" b="0" kern="1200" baseline="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abandonadas y en </a:t>
                      </a:r>
                      <a:r>
                        <a:rPr lang="es-MX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malas condiciones .  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Humane </a:t>
                      </a:r>
                      <a:r>
                        <a:rPr lang="es-MX" sz="2000" b="0" kern="1200" dirty="0" err="1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Society</a:t>
                      </a:r>
                      <a:r>
                        <a:rPr lang="es-MX" sz="20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de Tijuana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Campaña desparasitación y esterilización de mascotas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480684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80684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007756" y="1381794"/>
            <a:ext cx="4458272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ES" sz="2400" b="1" dirty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Acciones Interinstitucionales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5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172310"/>
              </p:ext>
            </p:extLst>
          </p:nvPr>
        </p:nvGraphicFramePr>
        <p:xfrm>
          <a:off x="412376" y="1795778"/>
          <a:ext cx="9251577" cy="54772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4697"/>
                <a:gridCol w="2948440"/>
                <a:gridCol w="2948440"/>
              </a:tblGrid>
              <a:tr h="106946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Problemática derivada del Diagnóstico (del numeral 1) que se pretende atender</a:t>
                      </a:r>
                    </a:p>
                    <a:p>
                      <a:pPr marL="0" algn="ctr" defTabSz="457200" rtl="0" eaLnBrk="1" latinLnBrk="0" hangingPunct="1"/>
                      <a:endParaRPr lang="es-MX" sz="1800" b="1" kern="1200" dirty="0">
                        <a:solidFill>
                          <a:schemeClr val="bg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Nombre de la Institución o dependencia</a:t>
                      </a:r>
                    </a:p>
                    <a:p>
                      <a:pPr marL="0" algn="ctr" defTabSz="457200" rtl="0" eaLnBrk="1" latinLnBrk="0" hangingPunct="1"/>
                      <a:endParaRPr lang="es-MX" sz="1800" b="1" kern="1200" dirty="0">
                        <a:solidFill>
                          <a:schemeClr val="bg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1" kern="1200" dirty="0" smtClean="0">
                        <a:solidFill>
                          <a:schemeClr val="bg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 </a:t>
                      </a:r>
                    </a:p>
                    <a:p>
                      <a:pPr marL="0" algn="ctr" defTabSz="457200" rtl="0" eaLnBrk="1" latinLnBrk="0" hangingPunct="1"/>
                      <a:endParaRPr lang="es-MX" sz="1800" b="1" kern="1200" dirty="0">
                        <a:solidFill>
                          <a:schemeClr val="bg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797054"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 permanencia del personal operativo en las localidades depende de la mediación que realizan las autoridades municipales para lograr obtener los requerimientos básicos para su intervención (traslado a la comunidad, un lugar donde habitar, alimentación, etcétera)</a:t>
                      </a:r>
                      <a:endParaRPr lang="es-MX" sz="1800" b="0" kern="1200" dirty="0" smtClean="0">
                        <a:solidFill>
                          <a:schemeClr val="tx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kern="1200" dirty="0">
                        <a:solidFill>
                          <a:schemeClr val="tx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kern="1200" dirty="0" smtClean="0">
                        <a:solidFill>
                          <a:schemeClr val="tx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kern="1200" dirty="0" smtClean="0">
                        <a:solidFill>
                          <a:schemeClr val="tx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kern="1200" dirty="0" smtClean="0">
                        <a:solidFill>
                          <a:schemeClr val="tx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kern="1200" dirty="0" smtClean="0">
                          <a:solidFill>
                            <a:schemeClr val="tx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 Municipal</a:t>
                      </a:r>
                      <a:endParaRPr lang="es-MX" sz="1800" b="0" kern="1200" dirty="0">
                        <a:solidFill>
                          <a:schemeClr val="tx1"/>
                        </a:solidFill>
                        <a:latin typeface="Montserra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98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Apoyar en traslado para la organización y ejecución de actividades .</a:t>
                      </a:r>
                    </a:p>
                    <a:p>
                      <a:r>
                        <a:rPr lang="es-ES" sz="198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Conseguir un lugar donde habitar y proporcionar alimento a las (los) promotores.</a:t>
                      </a:r>
                      <a:endParaRPr lang="es-MX" sz="198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37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3745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3745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37937" y="1245915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Acciones locales con instancias Municipales</a:t>
            </a:r>
            <a:endParaRPr lang="es-MX" sz="2000" b="1" dirty="0">
              <a:latin typeface="Montserra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9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462490"/>
              </p:ext>
            </p:extLst>
          </p:nvPr>
        </p:nvGraphicFramePr>
        <p:xfrm>
          <a:off x="555813" y="2026016"/>
          <a:ext cx="8982635" cy="54144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87427"/>
                <a:gridCol w="2650614"/>
                <a:gridCol w="3644594"/>
              </a:tblGrid>
              <a:tr h="1770398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Problemática derivada del Diagnóstico Participativo (del numeral 1) que se pretende atender</a:t>
                      </a:r>
                    </a:p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 /Área </a:t>
                      </a:r>
                    </a:p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Acciones</a:t>
                      </a:r>
                      <a:r>
                        <a:rPr lang="es-MX" sz="2400" b="1" kern="1200" dirty="0" smtClean="0">
                          <a:solidFill>
                            <a:schemeClr val="bg1"/>
                          </a:solidFill>
                          <a:latin typeface="Montserra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es-MX" dirty="0"/>
                    </a:p>
                  </a:txBody>
                  <a:tcPr anchor="ctr"/>
                </a:tc>
              </a:tr>
              <a:tr h="69715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8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Área administrativa</a:t>
                      </a:r>
                      <a:endParaRPr lang="es-MX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8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Gastos de operación requeridos.</a:t>
                      </a:r>
                      <a:endParaRPr lang="es-MX" dirty="0" smtClean="0"/>
                    </a:p>
                  </a:txBody>
                  <a:tcPr/>
                </a:tc>
              </a:tr>
              <a:tr h="1302573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98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8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Área de servicios generales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8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Apoyo con parque vehicular y combustible, para el traslado de personal a los municipios y comunidades objetivo.</a:t>
                      </a:r>
                      <a:endParaRPr lang="es-MX" sz="198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7562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98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8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Área de recursos materiales.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8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Otorgamiento de material y equipo  de oficina y papelería y enseres  para llevar acabo las actividades propias del</a:t>
                      </a:r>
                      <a:r>
                        <a:rPr lang="es-ES" sz="198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Programa.</a:t>
                      </a:r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555814" y="1073224"/>
            <a:ext cx="8749550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s-MX" sz="2400" b="1" dirty="0" smtClean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Qué no son Acciones </a:t>
            </a:r>
            <a:r>
              <a:rPr lang="es-MX" sz="2400" b="1" dirty="0" err="1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Intra</a:t>
            </a:r>
            <a:r>
              <a:rPr lang="es-MX" sz="2400" b="1" dirty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MX" sz="2400" b="1" dirty="0" smtClean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DIF </a:t>
            </a:r>
            <a:r>
              <a:rPr lang="es-MX" sz="2000" b="1" dirty="0" smtClean="0">
                <a:latin typeface="Montserrat"/>
                <a:ea typeface="Times New Roman" panose="02020603050405020304" pitchFamily="18" charset="0"/>
                <a:cs typeface="Arial" panose="020B0604020202020204" pitchFamily="34" charset="0"/>
              </a:rPr>
              <a:t>para el Programa de Salud y Bienestar Comunitario  </a:t>
            </a:r>
            <a:endParaRPr lang="es-MX" sz="2000" b="1" dirty="0">
              <a:latin typeface="Montserra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2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46078" y="1621486"/>
            <a:ext cx="853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María Teresa Navarro Torres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54784" y="1922369"/>
            <a:ext cx="3245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2"/>
              </a:rPr>
              <a:t>teresa.navarro@dif.gob.mx</a:t>
            </a:r>
            <a:endParaRPr lang="es-MX" dirty="0"/>
          </a:p>
          <a:p>
            <a:r>
              <a:rPr lang="es-MX" dirty="0"/>
              <a:t>Ext 4135</a:t>
            </a:r>
          </a:p>
          <a:p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5504330" y="1621486"/>
            <a:ext cx="419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solidFill>
                  <a:srgbClr val="C00000"/>
                </a:solidFill>
                <a:latin typeface="Montserrat" panose="00000500000000000000" pitchFamily="2" charset="0"/>
              </a:rPr>
              <a:t>Marianelly</a:t>
            </a:r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 Villegas Martínez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785454" y="3040569"/>
            <a:ext cx="3631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Marisa</a:t>
            </a:r>
            <a:r>
              <a:rPr lang="es-MX" sz="2400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 </a:t>
            </a:r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González </a:t>
            </a:r>
            <a:r>
              <a:rPr lang="es-MX" b="1" dirty="0" err="1" smtClean="0">
                <a:solidFill>
                  <a:srgbClr val="C00000"/>
                </a:solidFill>
                <a:latin typeface="Montserrat" panose="00000500000000000000" pitchFamily="2" charset="0"/>
              </a:rPr>
              <a:t>González</a:t>
            </a:r>
            <a:endParaRPr lang="es-MX" b="1" dirty="0" smtClean="0">
              <a:solidFill>
                <a:srgbClr val="C00000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377646" y="3404088"/>
            <a:ext cx="28262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3"/>
              </a:rPr>
              <a:t>mesquivel@dif.gob.mx</a:t>
            </a:r>
            <a:endParaRPr lang="es-MX" dirty="0"/>
          </a:p>
          <a:p>
            <a:r>
              <a:rPr lang="es-MX" dirty="0"/>
              <a:t>Ext </a:t>
            </a:r>
            <a:r>
              <a:rPr lang="es-MX" dirty="0" smtClean="0"/>
              <a:t>4108</a:t>
            </a:r>
            <a:endParaRPr lang="es-MX" dirty="0"/>
          </a:p>
          <a:p>
            <a:endParaRPr lang="es-MX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37663" y="3010470"/>
            <a:ext cx="376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Marina Esquivel Treviño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363579" y="4799982"/>
            <a:ext cx="326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4"/>
              </a:rPr>
              <a:t>H</a:t>
            </a:r>
            <a:r>
              <a:rPr lang="es-MX" dirty="0" smtClean="0">
                <a:hlinkClick r:id="rId4"/>
              </a:rPr>
              <a:t>carbajal@dif.gob.mx</a:t>
            </a:r>
            <a:endParaRPr lang="es-MX" dirty="0"/>
          </a:p>
          <a:p>
            <a:r>
              <a:rPr lang="es-MX" dirty="0" smtClean="0"/>
              <a:t>Ext 4114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785454" y="4507436"/>
            <a:ext cx="3495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Ivonne Sambrano Soriano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792394" y="4430650"/>
            <a:ext cx="354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Héctor Robles Carbajal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813827" y="4841205"/>
            <a:ext cx="2744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5"/>
              </a:rPr>
              <a:t>Isambrano@dif.gob.mx</a:t>
            </a:r>
            <a:endParaRPr lang="es-MX" dirty="0"/>
          </a:p>
          <a:p>
            <a:r>
              <a:rPr lang="es-MX" dirty="0" smtClean="0"/>
              <a:t>Ext 4119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785454" y="3382302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6"/>
              </a:rPr>
              <a:t>marisa.gonzalez@dif.gob.mx</a:t>
            </a:r>
            <a:endParaRPr lang="es-MX" dirty="0"/>
          </a:p>
          <a:p>
            <a:r>
              <a:rPr lang="es-MX" dirty="0"/>
              <a:t>Ext </a:t>
            </a:r>
            <a:r>
              <a:rPr lang="es-MX" dirty="0" smtClean="0"/>
              <a:t>4110</a:t>
            </a:r>
            <a:endParaRPr lang="es-MX" dirty="0"/>
          </a:p>
          <a:p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665696" y="1978799"/>
            <a:ext cx="3209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7"/>
              </a:rPr>
              <a:t>m</a:t>
            </a:r>
            <a:r>
              <a:rPr lang="es-MX" dirty="0" smtClean="0">
                <a:hlinkClick r:id="rId7"/>
              </a:rPr>
              <a:t>arianelly.villegas@dif.gob.mx</a:t>
            </a:r>
            <a:endParaRPr lang="es-MX" dirty="0"/>
          </a:p>
          <a:p>
            <a:r>
              <a:rPr lang="es-MX" dirty="0"/>
              <a:t>Ext </a:t>
            </a:r>
            <a:r>
              <a:rPr lang="es-MX" dirty="0" smtClean="0"/>
              <a:t>7450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260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02000" y="1417653"/>
            <a:ext cx="51985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rgbClr val="990033"/>
                </a:solidFill>
                <a:latin typeface="Montserrat" panose="00000500000000000000" pitchFamily="2" charset="0"/>
              </a:rPr>
              <a:t>Gracias !!!!!</a:t>
            </a:r>
            <a:endParaRPr lang="es-MX" sz="4400" b="1" dirty="0">
              <a:solidFill>
                <a:srgbClr val="990033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6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wrap="square">
        <a:spAutoFit/>
      </a:bodyPr>
      <a:lstStyle>
        <a:defPPr algn="ctr">
          <a:defRPr sz="2000" b="1" dirty="0">
            <a:latin typeface="Montserrat" panose="00000500000000000000" pitchFamily="2" charset="0"/>
          </a:defRPr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4577</TotalTime>
  <Words>484</Words>
  <Application>Microsoft Office PowerPoint</Application>
  <PresentationFormat>Personalizado</PresentationFormat>
  <Paragraphs>73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Robles Carbajal</dc:creator>
  <cp:lastModifiedBy>Marina Actea Esquivel</cp:lastModifiedBy>
  <cp:revision>372</cp:revision>
  <dcterms:created xsi:type="dcterms:W3CDTF">2019-02-13T17:58:19Z</dcterms:created>
  <dcterms:modified xsi:type="dcterms:W3CDTF">2019-12-12T17:12:10Z</dcterms:modified>
</cp:coreProperties>
</file>