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8"/>
  </p:notesMasterIdLst>
  <p:sldIdLst>
    <p:sldId id="256" r:id="rId2"/>
    <p:sldId id="346" r:id="rId3"/>
    <p:sldId id="349" r:id="rId4"/>
    <p:sldId id="347" r:id="rId5"/>
    <p:sldId id="334" r:id="rId6"/>
    <p:sldId id="258" r:id="rId7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425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FF66FF"/>
    <a:srgbClr val="6D0001"/>
    <a:srgbClr val="FF3399"/>
    <a:srgbClr val="990099"/>
    <a:srgbClr val="000000"/>
    <a:srgbClr val="441D61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1023" autoAdjust="0"/>
  </p:normalViewPr>
  <p:slideViewPr>
    <p:cSldViewPr snapToGrid="0" snapToObjects="1" showGuides="1">
      <p:cViewPr varScale="1">
        <p:scale>
          <a:sx n="71" d="100"/>
          <a:sy n="71" d="100"/>
        </p:scale>
        <p:origin x="-1613" y="-72"/>
      </p:cViewPr>
      <p:guideLst>
        <p:guide orient="horz" pos="2425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F7F8C3-DB06-43D5-BF09-E50FA72FB8AE}" type="datetimeFigureOut">
              <a:rPr lang="es-MX" smtClean="0"/>
              <a:t>15/12/2019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464FF6-50AF-4202-819C-4538823BF2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9392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18CD-CF7D-BD43-B66A-40AC221468D4}" type="datetimeFigureOut">
              <a:rPr lang="es-MX" smtClean="0"/>
              <a:t>15/12/2019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83FF-8703-BF4E-910A-D9AB149298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2594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18CD-CF7D-BD43-B66A-40AC221468D4}" type="datetimeFigureOut">
              <a:rPr lang="es-MX" smtClean="0"/>
              <a:t>15/12/2019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83FF-8703-BF4E-910A-D9AB149298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2802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18CD-CF7D-BD43-B66A-40AC221468D4}" type="datetimeFigureOut">
              <a:rPr lang="es-MX" smtClean="0"/>
              <a:t>15/12/2019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83FF-8703-BF4E-910A-D9AB149298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1996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18CD-CF7D-BD43-B66A-40AC221468D4}" type="datetimeFigureOut">
              <a:rPr lang="es-MX" smtClean="0"/>
              <a:t>15/12/2019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83FF-8703-BF4E-910A-D9AB149298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2872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18CD-CF7D-BD43-B66A-40AC221468D4}" type="datetimeFigureOut">
              <a:rPr lang="es-MX" smtClean="0"/>
              <a:t>15/12/2019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83FF-8703-BF4E-910A-D9AB149298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392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18CD-CF7D-BD43-B66A-40AC221468D4}" type="datetimeFigureOut">
              <a:rPr lang="es-MX" smtClean="0"/>
              <a:t>15/12/2019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83FF-8703-BF4E-910A-D9AB149298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3798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18CD-CF7D-BD43-B66A-40AC221468D4}" type="datetimeFigureOut">
              <a:rPr lang="es-MX" smtClean="0"/>
              <a:t>15/12/2019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83FF-8703-BF4E-910A-D9AB149298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6730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18CD-CF7D-BD43-B66A-40AC221468D4}" type="datetimeFigureOut">
              <a:rPr lang="es-MX" smtClean="0"/>
              <a:t>15/12/2019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83FF-8703-BF4E-910A-D9AB149298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0874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18CD-CF7D-BD43-B66A-40AC221468D4}" type="datetimeFigureOut">
              <a:rPr lang="es-MX" smtClean="0"/>
              <a:t>15/12/2019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83FF-8703-BF4E-910A-D9AB149298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6891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18CD-CF7D-BD43-B66A-40AC221468D4}" type="datetimeFigureOut">
              <a:rPr lang="es-MX" smtClean="0"/>
              <a:t>15/12/2019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83FF-8703-BF4E-910A-D9AB149298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1612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18CD-CF7D-BD43-B66A-40AC221468D4}" type="datetimeFigureOut">
              <a:rPr lang="es-MX" smtClean="0"/>
              <a:t>15/12/2019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83FF-8703-BF4E-910A-D9AB149298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4790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618CD-CF7D-BD43-B66A-40AC221468D4}" type="datetimeFigureOut">
              <a:rPr lang="es-MX" smtClean="0"/>
              <a:t>15/12/2019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E83FF-8703-BF4E-910A-D9AB149298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923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mesquivel@dif.gob.mx" TargetMode="External"/><Relationship Id="rId7" Type="http://schemas.openxmlformats.org/officeDocument/2006/relationships/hyperlink" Target="mailto:marianelly.villegas@dif.gob.mx" TargetMode="External"/><Relationship Id="rId2" Type="http://schemas.openxmlformats.org/officeDocument/2006/relationships/hyperlink" Target="mailto:teresa.navarro@dif.gob.m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arisa.gonzalez@dif.gob.mx" TargetMode="External"/><Relationship Id="rId5" Type="http://schemas.openxmlformats.org/officeDocument/2006/relationships/hyperlink" Target="mailto:Isambrano@dif.gob.mx" TargetMode="External"/><Relationship Id="rId4" Type="http://schemas.openxmlformats.org/officeDocument/2006/relationships/hyperlink" Target="mailto:Hcarbajal@dif.gob.mx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1111008" y="3967827"/>
            <a:ext cx="7772400" cy="15997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800" b="1" dirty="0" smtClean="0">
                <a:solidFill>
                  <a:srgbClr val="6D0001"/>
                </a:solidFill>
                <a:latin typeface="Montserrat" pitchFamily="2" charset="77"/>
                <a:ea typeface="+mn-ea"/>
                <a:cs typeface="+mn-cs"/>
              </a:rPr>
              <a:t>Profesionalización</a:t>
            </a:r>
            <a:endParaRPr lang="es-ES" sz="3800" b="1" dirty="0">
              <a:solidFill>
                <a:srgbClr val="6D0001"/>
              </a:solidFill>
              <a:latin typeface="Montserrat" pitchFamily="2" charset="77"/>
              <a:ea typeface="+mn-ea"/>
              <a:cs typeface="+mn-cs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207826" y="1828848"/>
            <a:ext cx="7772400" cy="15997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800" b="1" dirty="0" smtClean="0">
                <a:solidFill>
                  <a:srgbClr val="6D0001"/>
                </a:solidFill>
                <a:latin typeface="Montserrat" pitchFamily="2" charset="77"/>
                <a:ea typeface="+mn-ea"/>
                <a:cs typeface="+mn-cs"/>
              </a:rPr>
              <a:t>Proyecto </a:t>
            </a:r>
            <a:r>
              <a:rPr lang="es-ES" sz="3800" b="1" dirty="0" smtClean="0">
                <a:solidFill>
                  <a:srgbClr val="6D0001"/>
                </a:solidFill>
                <a:latin typeface="Montserrat" pitchFamily="2" charset="77"/>
                <a:ea typeface="+mn-ea"/>
                <a:cs typeface="+mn-cs"/>
              </a:rPr>
              <a:t>Anual de </a:t>
            </a:r>
            <a:r>
              <a:rPr lang="es-ES" sz="3800" b="1" dirty="0" smtClean="0">
                <a:solidFill>
                  <a:srgbClr val="6D0001"/>
                </a:solidFill>
                <a:latin typeface="Montserrat" pitchFamily="2" charset="77"/>
                <a:ea typeface="+mn-ea"/>
                <a:cs typeface="+mn-cs"/>
              </a:rPr>
              <a:t>Salud y Bienestar Comunitario.</a:t>
            </a:r>
          </a:p>
          <a:p>
            <a:r>
              <a:rPr lang="es-ES" sz="3800" b="1" dirty="0" smtClean="0">
                <a:solidFill>
                  <a:srgbClr val="6D0001"/>
                </a:solidFill>
                <a:latin typeface="Montserrat" pitchFamily="2" charset="77"/>
                <a:ea typeface="+mn-ea"/>
                <a:cs typeface="+mn-cs"/>
              </a:rPr>
              <a:t>PASBIC</a:t>
            </a:r>
          </a:p>
        </p:txBody>
      </p:sp>
    </p:spTree>
    <p:extLst>
      <p:ext uri="{BB962C8B-B14F-4D97-AF65-F5344CB8AC3E}">
        <p14:creationId xmlns:p14="http://schemas.microsoft.com/office/powerpoint/2010/main" val="3027724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687823" y="2517044"/>
            <a:ext cx="8797347" cy="4627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2000" b="1" dirty="0">
                <a:latin typeface="Montserrat" panose="00000500000000000000" pitchFamily="2" charset="0"/>
              </a:rPr>
              <a:t>E</a:t>
            </a:r>
            <a:r>
              <a:rPr lang="es-MX" sz="2000" b="1" dirty="0" smtClean="0">
                <a:latin typeface="Montserrat" panose="00000500000000000000" pitchFamily="2" charset="0"/>
              </a:rPr>
              <a:t>ste cuadro, tiene el fin de conocer los </a:t>
            </a:r>
            <a:r>
              <a:rPr lang="es-MX" sz="2000" b="1" dirty="0" smtClean="0">
                <a:latin typeface="Montserrat" panose="00000500000000000000" pitchFamily="2" charset="0"/>
              </a:rPr>
              <a:t>temas </a:t>
            </a:r>
            <a:r>
              <a:rPr lang="es-MX" sz="2000" b="1" dirty="0">
                <a:latin typeface="Montserrat" panose="00000500000000000000" pitchFamily="2" charset="0"/>
              </a:rPr>
              <a:t>de capacitación que se tiene previsto impartir al personal involucrado en la </a:t>
            </a:r>
            <a:r>
              <a:rPr lang="es-MX" sz="2000" b="1" i="1" dirty="0">
                <a:latin typeface="Montserrat" panose="00000500000000000000" pitchFamily="2" charset="0"/>
              </a:rPr>
              <a:t>implementación del </a:t>
            </a:r>
            <a:r>
              <a:rPr lang="es-MX" sz="2000" b="1" i="1" dirty="0" smtClean="0">
                <a:latin typeface="Montserrat" panose="00000500000000000000" pitchFamily="2" charset="0"/>
              </a:rPr>
              <a:t>PSBC</a:t>
            </a:r>
            <a:r>
              <a:rPr lang="es-MX" sz="2000" b="1" dirty="0" smtClean="0">
                <a:latin typeface="Montserrat" panose="00000500000000000000" pitchFamily="2" charset="0"/>
              </a:rPr>
              <a:t> (SEDIF Y SMDIF). </a:t>
            </a:r>
            <a:endParaRPr lang="es-MX" sz="2000" b="1" dirty="0">
              <a:latin typeface="Montserrat" panose="00000500000000000000" pitchFamily="2" charset="0"/>
            </a:endParaRPr>
          </a:p>
          <a:p>
            <a:pPr lvl="0"/>
            <a:endParaRPr lang="es-MX" sz="2000" b="1" dirty="0" smtClean="0">
              <a:latin typeface="Montserrat" panose="00000500000000000000" pitchFamily="2" charset="0"/>
            </a:endParaRPr>
          </a:p>
          <a:p>
            <a:pPr lvl="0"/>
            <a:r>
              <a:rPr lang="es-MX" sz="2000" b="1" dirty="0" smtClean="0">
                <a:latin typeface="Montserrat" panose="00000500000000000000" pitchFamily="2" charset="0"/>
              </a:rPr>
              <a:t>Este requerimiento, </a:t>
            </a:r>
            <a:r>
              <a:rPr lang="es-MX" sz="2000" b="1" dirty="0">
                <a:latin typeface="Montserrat" panose="00000500000000000000" pitchFamily="2" charset="0"/>
              </a:rPr>
              <a:t>se cubre a partir de un diagnóstico de necesidades de </a:t>
            </a:r>
            <a:r>
              <a:rPr lang="es-MX" sz="2000" b="1" dirty="0" smtClean="0">
                <a:latin typeface="Montserrat" panose="00000500000000000000" pitchFamily="2" charset="0"/>
              </a:rPr>
              <a:t>capacitación, para reforzar la función o desempeño laboral </a:t>
            </a:r>
            <a:r>
              <a:rPr lang="es-MX" sz="2000" b="1" dirty="0" smtClean="0">
                <a:latin typeface="Montserrat" panose="00000500000000000000" pitchFamily="2" charset="0"/>
              </a:rPr>
              <a:t>y poder </a:t>
            </a:r>
            <a:r>
              <a:rPr lang="es-MX" sz="2000" b="1" dirty="0" smtClean="0">
                <a:latin typeface="Montserrat" panose="00000500000000000000" pitchFamily="2" charset="0"/>
              </a:rPr>
              <a:t>operar el PSBC.</a:t>
            </a:r>
          </a:p>
          <a:p>
            <a:pPr lvl="0"/>
            <a:endParaRPr lang="es-MX" sz="1500" b="1" dirty="0" smtClean="0">
              <a:latin typeface="Montserrat" panose="00000500000000000000" pitchFamily="2" charset="0"/>
            </a:endParaRPr>
          </a:p>
          <a:p>
            <a:pPr lvl="0"/>
            <a:endParaRPr lang="es-MX" sz="1500" b="1" dirty="0">
              <a:latin typeface="Montserrat" panose="00000500000000000000" pitchFamily="2" charset="0"/>
            </a:endParaRPr>
          </a:p>
          <a:p>
            <a:pPr lvl="0"/>
            <a:endParaRPr lang="es-MX" sz="1500" b="1" dirty="0" smtClean="0">
              <a:latin typeface="Montserrat" panose="00000500000000000000" pitchFamily="2" charset="0"/>
            </a:endParaRPr>
          </a:p>
          <a:p>
            <a:pPr lvl="0"/>
            <a:endParaRPr lang="es-MX" sz="1500" b="1" dirty="0" smtClean="0">
              <a:latin typeface="Montserrat" panose="00000500000000000000" pitchFamily="2" charset="0"/>
            </a:endParaRPr>
          </a:p>
          <a:p>
            <a:pPr lvl="0"/>
            <a:endParaRPr lang="es-MX" sz="1500" b="1" dirty="0" smtClean="0">
              <a:latin typeface="Montserrat" panose="00000500000000000000" pitchFamily="2" charset="0"/>
            </a:endParaRPr>
          </a:p>
          <a:p>
            <a:pPr lvl="0"/>
            <a:endParaRPr lang="es-MX" sz="1500" b="1" dirty="0">
              <a:latin typeface="Montserrat" panose="00000500000000000000" pitchFamily="2" charset="0"/>
            </a:endParaRPr>
          </a:p>
          <a:p>
            <a:pPr lvl="0"/>
            <a:endParaRPr lang="es-MX" sz="1500" b="1" dirty="0" smtClean="0">
              <a:latin typeface="Montserrat" panose="00000500000000000000" pitchFamily="2" charset="0"/>
            </a:endParaRPr>
          </a:p>
          <a:p>
            <a:pPr algn="just">
              <a:lnSpc>
                <a:spcPct val="150000"/>
              </a:lnSpc>
            </a:pPr>
            <a:endParaRPr lang="es-MX" sz="1980" b="1" dirty="0">
              <a:latin typeface="Montserrat" panose="00000500000000000000" pitchFamily="2" charset="0"/>
            </a:endParaRP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1200296" y="917287"/>
            <a:ext cx="7772400" cy="15997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000" b="1" dirty="0" smtClean="0">
                <a:solidFill>
                  <a:srgbClr val="6D0001"/>
                </a:solidFill>
                <a:latin typeface="Montserrat" pitchFamily="2" charset="77"/>
                <a:ea typeface="+mn-ea"/>
                <a:cs typeface="+mn-cs"/>
              </a:rPr>
              <a:t>Acciones de capacitación</a:t>
            </a:r>
          </a:p>
          <a:p>
            <a:r>
              <a:rPr lang="es-ES" sz="2000" b="1" dirty="0">
                <a:solidFill>
                  <a:srgbClr val="6D0001"/>
                </a:solidFill>
                <a:latin typeface="Montserrat" pitchFamily="2" charset="77"/>
              </a:rPr>
              <a:t>Cuadro 10 </a:t>
            </a:r>
          </a:p>
        </p:txBody>
      </p:sp>
      <p:sp>
        <p:nvSpPr>
          <p:cNvPr id="4" name="3 Rectángulo redondeado"/>
          <p:cNvSpPr/>
          <p:nvPr/>
        </p:nvSpPr>
        <p:spPr>
          <a:xfrm>
            <a:off x="828338" y="5514886"/>
            <a:ext cx="2377440" cy="783193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s-MX" sz="2000" b="1" dirty="0" smtClean="0">
                <a:latin typeface="Montserrat" panose="00000500000000000000" pitchFamily="2" charset="0"/>
              </a:rPr>
              <a:t>Conocimiento</a:t>
            </a:r>
          </a:p>
          <a:p>
            <a:pPr algn="ctr"/>
            <a:endParaRPr lang="es-MX" sz="2000" b="1" dirty="0">
              <a:latin typeface="Montserrat" panose="00000500000000000000" pitchFamily="2" charset="0"/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3838607" y="5514885"/>
            <a:ext cx="2173045" cy="783193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s-MX" sz="2000" b="1" dirty="0" smtClean="0">
                <a:latin typeface="Montserrat" panose="00000500000000000000" pitchFamily="2" charset="0"/>
              </a:rPr>
              <a:t>Habilidades</a:t>
            </a:r>
          </a:p>
          <a:p>
            <a:pPr algn="ctr"/>
            <a:r>
              <a:rPr lang="es-MX" sz="2000" b="1" dirty="0" smtClean="0">
                <a:latin typeface="Montserrat" panose="00000500000000000000" pitchFamily="2" charset="0"/>
              </a:rPr>
              <a:t> </a:t>
            </a:r>
            <a:endParaRPr lang="es-MX" sz="2000" b="1" dirty="0">
              <a:latin typeface="Montserrat" panose="00000500000000000000" pitchFamily="2" charset="0"/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6639259" y="5514886"/>
            <a:ext cx="2173045" cy="783193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s-MX" sz="2000" b="1" dirty="0" smtClean="0">
                <a:latin typeface="Montserrat" panose="00000500000000000000" pitchFamily="2" charset="0"/>
              </a:rPr>
              <a:t>Actitudes</a:t>
            </a:r>
          </a:p>
          <a:p>
            <a:pPr algn="ctr"/>
            <a:endParaRPr lang="es-MX" sz="2000" b="1" dirty="0"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393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687822" y="1064761"/>
            <a:ext cx="8797347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s-MX" sz="1500" b="1" dirty="0">
              <a:latin typeface="Montserrat" panose="00000500000000000000" pitchFamily="2" charset="0"/>
            </a:endParaRPr>
          </a:p>
          <a:p>
            <a:pPr lvl="0"/>
            <a:endParaRPr lang="es-MX" sz="1500" b="1" dirty="0" smtClean="0">
              <a:latin typeface="Montserrat" panose="00000500000000000000" pitchFamily="2" charset="0"/>
            </a:endParaRPr>
          </a:p>
          <a:p>
            <a:pPr algn="ctr"/>
            <a:r>
              <a:rPr lang="es-MX" sz="3000" b="1" dirty="0">
                <a:latin typeface="Montserrat" panose="00000500000000000000" pitchFamily="2" charset="0"/>
              </a:rPr>
              <a:t>T</a:t>
            </a:r>
            <a:r>
              <a:rPr lang="es-MX" sz="3000" b="1" dirty="0" smtClean="0">
                <a:latin typeface="Montserrat" panose="00000500000000000000" pitchFamily="2" charset="0"/>
              </a:rPr>
              <a:t>emas básicos</a:t>
            </a:r>
            <a:endParaRPr lang="es-MX" sz="3000" b="1" dirty="0">
              <a:latin typeface="Montserrat" panose="00000500000000000000" pitchFamily="2" charset="0"/>
            </a:endParaRPr>
          </a:p>
          <a:p>
            <a:pPr lvl="0"/>
            <a:r>
              <a:rPr lang="es-MX" sz="1500" b="1" dirty="0" smtClean="0">
                <a:latin typeface="Montserrat" panose="00000500000000000000" pitchFamily="2" charset="0"/>
              </a:rPr>
              <a:t> </a:t>
            </a:r>
            <a:endParaRPr lang="es-MX" sz="1980" b="1" dirty="0">
              <a:latin typeface="Montserrat" panose="00000500000000000000" pitchFamily="2" charset="0"/>
            </a:endParaRPr>
          </a:p>
        </p:txBody>
      </p:sp>
      <p:sp>
        <p:nvSpPr>
          <p:cNvPr id="3" name="2 Rectángulo redondeado"/>
          <p:cNvSpPr/>
          <p:nvPr/>
        </p:nvSpPr>
        <p:spPr>
          <a:xfrm>
            <a:off x="7263204" y="4717701"/>
            <a:ext cx="2377440" cy="1123712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s-MX" sz="2000" b="1" dirty="0" smtClean="0">
                <a:latin typeface="Montserrat" panose="00000500000000000000" pitchFamily="2" charset="0"/>
              </a:rPr>
              <a:t>Diagnostico Social</a:t>
            </a:r>
          </a:p>
          <a:p>
            <a:pPr algn="ctr"/>
            <a:endParaRPr lang="es-MX" sz="2000" b="1" dirty="0" smtClean="0">
              <a:latin typeface="Montserrat" panose="00000500000000000000" pitchFamily="2" charset="0"/>
            </a:endParaRPr>
          </a:p>
        </p:txBody>
      </p:sp>
      <p:sp>
        <p:nvSpPr>
          <p:cNvPr id="4" name="3 Rectángulo redondeado"/>
          <p:cNvSpPr/>
          <p:nvPr/>
        </p:nvSpPr>
        <p:spPr>
          <a:xfrm>
            <a:off x="980738" y="2685884"/>
            <a:ext cx="2377440" cy="1464231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s-MX" sz="2000" b="1" dirty="0" smtClean="0">
                <a:latin typeface="Montserrat" panose="00000500000000000000" pitchFamily="2" charset="0"/>
              </a:rPr>
              <a:t>Desarrollo Comunitario</a:t>
            </a:r>
          </a:p>
          <a:p>
            <a:pPr algn="ctr"/>
            <a:endParaRPr lang="es-MX" sz="2000" b="1" dirty="0" smtClean="0">
              <a:latin typeface="Montserrat" panose="00000500000000000000" pitchFamily="2" charset="0"/>
            </a:endParaRPr>
          </a:p>
          <a:p>
            <a:pPr algn="ctr"/>
            <a:endParaRPr lang="es-MX" sz="2000" b="1" dirty="0">
              <a:latin typeface="Montserrat" panose="00000500000000000000" pitchFamily="2" charset="0"/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4073562" y="4702571"/>
            <a:ext cx="2377440" cy="1123712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s-MX" sz="2000" b="1" dirty="0" smtClean="0">
                <a:latin typeface="Montserrat" panose="00000500000000000000" pitchFamily="2" charset="0"/>
              </a:rPr>
              <a:t>Planeación Participativa</a:t>
            </a:r>
          </a:p>
          <a:p>
            <a:pPr algn="ctr"/>
            <a:endParaRPr lang="es-MX" sz="2000" b="1" dirty="0">
              <a:latin typeface="Montserrat" panose="00000500000000000000" pitchFamily="2" charset="0"/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7107729" y="2532593"/>
            <a:ext cx="2377440" cy="1804749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s-MX" sz="2000" b="1" dirty="0" smtClean="0">
                <a:latin typeface="Montserrat" panose="00000500000000000000" pitchFamily="2" charset="0"/>
              </a:rPr>
              <a:t>Análisis y Síntesis de Información de Campo</a:t>
            </a:r>
            <a:endParaRPr lang="es-MX" sz="2000" b="1" dirty="0" smtClean="0">
              <a:latin typeface="Montserrat" panose="00000500000000000000" pitchFamily="2" charset="0"/>
            </a:endParaRPr>
          </a:p>
          <a:p>
            <a:pPr algn="ctr"/>
            <a:endParaRPr lang="es-MX" sz="2000" b="1" dirty="0">
              <a:latin typeface="Montserrat" panose="00000500000000000000" pitchFamily="2" charset="0"/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1118795" y="4717701"/>
            <a:ext cx="2377440" cy="1123712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s-MX" sz="2000" b="1" dirty="0" smtClean="0">
                <a:latin typeface="Montserrat" panose="00000500000000000000" pitchFamily="2" charset="0"/>
              </a:rPr>
              <a:t>Diseño de Materiales Didácticos</a:t>
            </a:r>
            <a:endParaRPr lang="es-MX" sz="2000" b="1" dirty="0">
              <a:latin typeface="Montserrat" panose="00000500000000000000" pitchFamily="2" charset="0"/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4073562" y="2685883"/>
            <a:ext cx="2377440" cy="1464231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s-MX" sz="2000" b="1" dirty="0" smtClean="0">
                <a:latin typeface="Montserrat" panose="00000500000000000000" pitchFamily="2" charset="0"/>
              </a:rPr>
              <a:t>Manejo de Herramientas de Computo</a:t>
            </a:r>
            <a:endParaRPr lang="es-MX" sz="2000" b="1" dirty="0" smtClean="0">
              <a:latin typeface="Montserrat" panose="00000500000000000000" pitchFamily="2" charset="0"/>
            </a:endParaRPr>
          </a:p>
          <a:p>
            <a:pPr algn="ctr"/>
            <a:endParaRPr lang="es-MX" sz="2000" b="1" dirty="0">
              <a:latin typeface="Montserrat" panose="00000500000000000000" pitchFamily="2" charset="0"/>
            </a:endParaRPr>
          </a:p>
        </p:txBody>
      </p:sp>
      <p:sp>
        <p:nvSpPr>
          <p:cNvPr id="10" name="CuadroTexto 1"/>
          <p:cNvSpPr txBox="1"/>
          <p:nvPr/>
        </p:nvSpPr>
        <p:spPr>
          <a:xfrm>
            <a:off x="980738" y="5826283"/>
            <a:ext cx="8797347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s-MX" sz="1500" b="1" dirty="0">
              <a:latin typeface="Montserrat" panose="00000500000000000000" pitchFamily="2" charset="0"/>
            </a:endParaRPr>
          </a:p>
          <a:p>
            <a:pPr lvl="0"/>
            <a:endParaRPr lang="es-MX" sz="1500" b="1" dirty="0" smtClean="0">
              <a:latin typeface="Montserrat" panose="00000500000000000000" pitchFamily="2" charset="0"/>
            </a:endParaRPr>
          </a:p>
          <a:p>
            <a:r>
              <a:rPr lang="es-MX" sz="2000" b="1" dirty="0" smtClean="0">
                <a:latin typeface="Montserrat" panose="00000500000000000000" pitchFamily="2" charset="0"/>
              </a:rPr>
              <a:t>Mencionar </a:t>
            </a:r>
            <a:r>
              <a:rPr lang="es-MX" sz="2000" b="1" dirty="0">
                <a:latin typeface="Montserrat" panose="00000500000000000000" pitchFamily="2" charset="0"/>
              </a:rPr>
              <a:t>en un párrafo </a:t>
            </a:r>
            <a:r>
              <a:rPr lang="es-MX" sz="2000" b="1" dirty="0" smtClean="0">
                <a:latin typeface="Montserrat" panose="00000500000000000000" pitchFamily="2" charset="0"/>
              </a:rPr>
              <a:t>aparte: </a:t>
            </a:r>
          </a:p>
          <a:p>
            <a:r>
              <a:rPr lang="es-MX" sz="2000" b="1" dirty="0" smtClean="0">
                <a:latin typeface="Montserrat" panose="00000500000000000000" pitchFamily="2" charset="0"/>
              </a:rPr>
              <a:t>Qué </a:t>
            </a:r>
            <a:r>
              <a:rPr lang="es-MX" sz="2000" b="1" dirty="0">
                <a:latin typeface="Montserrat" panose="00000500000000000000" pitchFamily="2" charset="0"/>
              </a:rPr>
              <a:t>proceso se siguió para identificar las necesidades de capacitación y desarrollo del personal.</a:t>
            </a:r>
          </a:p>
          <a:p>
            <a:pPr lvl="0"/>
            <a:r>
              <a:rPr lang="es-MX" sz="1500" b="1" dirty="0" smtClean="0">
                <a:latin typeface="Montserrat" panose="00000500000000000000" pitchFamily="2" charset="0"/>
              </a:rPr>
              <a:t> </a:t>
            </a:r>
            <a:endParaRPr lang="es-MX" sz="1980" b="1" dirty="0"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330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875501"/>
              </p:ext>
            </p:extLst>
          </p:nvPr>
        </p:nvGraphicFramePr>
        <p:xfrm>
          <a:off x="951763" y="1021976"/>
          <a:ext cx="7471475" cy="51678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0892"/>
                <a:gridCol w="1215321"/>
                <a:gridCol w="1235648"/>
                <a:gridCol w="1026461"/>
                <a:gridCol w="1341511"/>
                <a:gridCol w="1401642"/>
              </a:tblGrid>
              <a:tr h="390643">
                <a:tc>
                  <a:txBody>
                    <a:bodyPr/>
                    <a:lstStyle/>
                    <a:p>
                      <a:pPr marL="3238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Tema de la capacitación</a:t>
                      </a:r>
                      <a:endParaRPr lang="es-MX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01" marR="46101" marT="0" marB="0" anchor="ctr"/>
                </a:tc>
                <a:tc>
                  <a:txBody>
                    <a:bodyPr/>
                    <a:lstStyle/>
                    <a:p>
                      <a:pPr marL="3238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Objetivo</a:t>
                      </a:r>
                      <a:endParaRPr lang="es-MX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01" marR="46101" marT="0" marB="0" anchor="ctr"/>
                </a:tc>
                <a:tc>
                  <a:txBody>
                    <a:bodyPr/>
                    <a:lstStyle/>
                    <a:p>
                      <a:pPr marL="3238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Fecha Programada</a:t>
                      </a:r>
                      <a:endParaRPr lang="es-MX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01" marR="46101" marT="0" marB="0" anchor="ctr"/>
                </a:tc>
                <a:tc>
                  <a:txBody>
                    <a:bodyPr/>
                    <a:lstStyle/>
                    <a:p>
                      <a:pPr marL="3238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Duración en horas</a:t>
                      </a:r>
                      <a:endParaRPr lang="es-MX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01" marR="46101" marT="0" marB="0"/>
                </a:tc>
                <a:tc>
                  <a:txBody>
                    <a:bodyPr/>
                    <a:lstStyle/>
                    <a:p>
                      <a:pPr marL="3238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Participantes</a:t>
                      </a:r>
                      <a:endParaRPr lang="es-MX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01" marR="46101" marT="0" marB="0" anchor="ctr"/>
                </a:tc>
                <a:tc>
                  <a:txBody>
                    <a:bodyPr/>
                    <a:lstStyle/>
                    <a:p>
                      <a:pPr marL="3238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Capacitador(a)</a:t>
                      </a:r>
                      <a:endParaRPr lang="es-MX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01" marR="46101" marT="0" marB="0" anchor="ctr"/>
                </a:tc>
              </a:tr>
              <a:tr h="238819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Planeación participativa prospectiva</a:t>
                      </a:r>
                      <a:endParaRPr lang="es-MX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01" marR="46101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El participante aplicará herramientas de planeación participativa para la elaboración de Diagnósticos comunitarios y Planes de trabajo</a:t>
                      </a:r>
                      <a:endParaRPr lang="es-MX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01" marR="461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26 al 30 de marzo</a:t>
                      </a:r>
                      <a:endParaRPr lang="es-MX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01" marR="461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20 horas </a:t>
                      </a:r>
                      <a:endParaRPr lang="es-MX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01" marR="461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Supervisores Estatales y Promotores Municipales</a:t>
                      </a:r>
                      <a:endParaRPr lang="es-MX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01" marR="46101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DIF Estatal</a:t>
                      </a:r>
                      <a:endParaRPr lang="es-MX" sz="12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Dirección de Desarrollo Comunitario</a:t>
                      </a:r>
                      <a:endParaRPr lang="es-MX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01" marR="46101" marT="0" marB="0" anchor="ctr"/>
                </a:tc>
              </a:tr>
              <a:tr h="238819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Desarrollo comunitario y salud comunitaria</a:t>
                      </a:r>
                      <a:endParaRPr lang="es-MX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01" marR="46101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El participante identificará los principales conceptos del desarrollo comunitario y los estilos de vida saludables para orientar los procesos de los GD</a:t>
                      </a:r>
                      <a:endParaRPr lang="es-MX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01" marR="461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16 de julio</a:t>
                      </a:r>
                      <a:endParaRPr lang="es-MX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01" marR="461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05 horas</a:t>
                      </a:r>
                      <a:endParaRPr lang="es-MX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01" marR="461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Promotores Municipales</a:t>
                      </a:r>
                      <a:endParaRPr lang="es-MX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01" marR="46101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Universidad Autónoma de Guadalajara</a:t>
                      </a:r>
                      <a:endParaRPr lang="es-MX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101" marR="46101" marT="0" marB="0" anchor="ctr"/>
                </a:tc>
              </a:tr>
            </a:tbl>
          </a:graphicData>
        </a:graphic>
      </p:graphicFrame>
      <p:sp>
        <p:nvSpPr>
          <p:cNvPr id="3" name="2 Rectángulo redondeado"/>
          <p:cNvSpPr/>
          <p:nvPr/>
        </p:nvSpPr>
        <p:spPr>
          <a:xfrm>
            <a:off x="86061" y="6285722"/>
            <a:ext cx="2377440" cy="1379101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s-MX" sz="1500" b="1" dirty="0" smtClean="0">
                <a:latin typeface="Montserrat" panose="00000500000000000000" pitchFamily="2" charset="0"/>
              </a:rPr>
              <a:t>Titulo del tema con el que el grupo identificará la capacitación</a:t>
            </a:r>
            <a:endParaRPr lang="es-MX" sz="1500" b="1" dirty="0">
              <a:latin typeface="Montserrat" panose="00000500000000000000" pitchFamily="2" charset="0"/>
            </a:endParaRPr>
          </a:p>
        </p:txBody>
      </p:sp>
      <p:sp>
        <p:nvSpPr>
          <p:cNvPr id="4" name="3 Rectángulo redondeado"/>
          <p:cNvSpPr/>
          <p:nvPr/>
        </p:nvSpPr>
        <p:spPr>
          <a:xfrm>
            <a:off x="2581835" y="6444295"/>
            <a:ext cx="2377440" cy="868323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s-MX" sz="1500" b="1" dirty="0" smtClean="0">
                <a:latin typeface="Montserrat" panose="00000500000000000000" pitchFamily="2" charset="0"/>
              </a:rPr>
              <a:t>Redactar como objetivo de aprendizaje</a:t>
            </a:r>
          </a:p>
        </p:txBody>
      </p:sp>
      <p:sp>
        <p:nvSpPr>
          <p:cNvPr id="5" name="4 Rectángulo redondeado"/>
          <p:cNvSpPr/>
          <p:nvPr/>
        </p:nvSpPr>
        <p:spPr>
          <a:xfrm>
            <a:off x="5066850" y="6444295"/>
            <a:ext cx="2377440" cy="868323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s-MX" sz="1500" b="1" dirty="0" smtClean="0">
                <a:latin typeface="Montserrat" panose="00000500000000000000" pitchFamily="2" charset="0"/>
              </a:rPr>
              <a:t>Indicar si es personal del SEDIF O SMDIF</a:t>
            </a:r>
          </a:p>
        </p:txBody>
      </p:sp>
      <p:sp>
        <p:nvSpPr>
          <p:cNvPr id="6" name="5 Rectángulo redondeado"/>
          <p:cNvSpPr/>
          <p:nvPr/>
        </p:nvSpPr>
        <p:spPr>
          <a:xfrm>
            <a:off x="7551869" y="6444295"/>
            <a:ext cx="2377440" cy="868323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s-MX" sz="1500" b="1" dirty="0" smtClean="0">
                <a:latin typeface="Montserrat" panose="00000500000000000000" pitchFamily="2" charset="0"/>
              </a:rPr>
              <a:t>Señalar nombre de la persona o institución.</a:t>
            </a:r>
          </a:p>
        </p:txBody>
      </p:sp>
    </p:spTree>
    <p:extLst>
      <p:ext uri="{BB962C8B-B14F-4D97-AF65-F5344CB8AC3E}">
        <p14:creationId xmlns:p14="http://schemas.microsoft.com/office/powerpoint/2010/main" val="143784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337360" y="1612793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rgbClr val="C00000"/>
                </a:solidFill>
                <a:latin typeface="Montserrat" panose="00000500000000000000" pitchFamily="2" charset="0"/>
              </a:rPr>
              <a:t>María Teresa Navarro Torres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346459" y="1922369"/>
            <a:ext cx="32458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hlinkClick r:id="rId2"/>
              </a:rPr>
              <a:t>teresa.navarro@dif.gob.mx</a:t>
            </a:r>
            <a:endParaRPr lang="es-MX" dirty="0"/>
          </a:p>
          <a:p>
            <a:r>
              <a:rPr lang="es-MX" dirty="0"/>
              <a:t>Ext 4135</a:t>
            </a:r>
          </a:p>
          <a:p>
            <a:endParaRPr lang="es-MX" dirty="0"/>
          </a:p>
        </p:txBody>
      </p:sp>
      <p:sp>
        <p:nvSpPr>
          <p:cNvPr id="8" name="CuadroTexto 7"/>
          <p:cNvSpPr txBox="1"/>
          <p:nvPr/>
        </p:nvSpPr>
        <p:spPr>
          <a:xfrm>
            <a:off x="5785454" y="1649195"/>
            <a:ext cx="3631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err="1" smtClean="0">
                <a:solidFill>
                  <a:srgbClr val="C00000"/>
                </a:solidFill>
                <a:latin typeface="Montserrat" panose="00000500000000000000" pitchFamily="2" charset="0"/>
              </a:rPr>
              <a:t>Marianelly</a:t>
            </a:r>
            <a:r>
              <a:rPr lang="es-MX" b="1" dirty="0" smtClean="0">
                <a:solidFill>
                  <a:srgbClr val="C00000"/>
                </a:solidFill>
                <a:latin typeface="Montserrat" panose="00000500000000000000" pitchFamily="2" charset="0"/>
              </a:rPr>
              <a:t> Villegas Martínez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5785454" y="3040569"/>
            <a:ext cx="34404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err="1" smtClean="0">
                <a:solidFill>
                  <a:srgbClr val="C00000"/>
                </a:solidFill>
                <a:latin typeface="Montserrat" panose="00000500000000000000" pitchFamily="2" charset="0"/>
              </a:rPr>
              <a:t>Marissa</a:t>
            </a:r>
            <a:r>
              <a:rPr lang="es-MX" sz="2400" b="1" dirty="0" smtClean="0">
                <a:solidFill>
                  <a:srgbClr val="C00000"/>
                </a:solidFill>
                <a:latin typeface="Montserrat" panose="00000500000000000000" pitchFamily="2" charset="0"/>
              </a:rPr>
              <a:t> </a:t>
            </a:r>
            <a:r>
              <a:rPr lang="es-MX" b="1" dirty="0" smtClean="0">
                <a:solidFill>
                  <a:srgbClr val="C00000"/>
                </a:solidFill>
                <a:latin typeface="Montserrat" panose="00000500000000000000" pitchFamily="2" charset="0"/>
              </a:rPr>
              <a:t>González </a:t>
            </a:r>
            <a:r>
              <a:rPr lang="es-MX" b="1" dirty="0" err="1" smtClean="0">
                <a:solidFill>
                  <a:srgbClr val="C00000"/>
                </a:solidFill>
                <a:latin typeface="Montserrat" panose="00000500000000000000" pitchFamily="2" charset="0"/>
              </a:rPr>
              <a:t>González</a:t>
            </a:r>
            <a:endParaRPr lang="es-MX" b="1" dirty="0" smtClean="0">
              <a:solidFill>
                <a:srgbClr val="C00000"/>
              </a:solidFill>
              <a:latin typeface="Montserrat" panose="00000500000000000000" pitchFamily="2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1229784" y="3671879"/>
            <a:ext cx="282628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hlinkClick r:id="rId3"/>
              </a:rPr>
              <a:t>mesquivel@dif.gob.mx</a:t>
            </a:r>
            <a:endParaRPr lang="es-MX" dirty="0"/>
          </a:p>
          <a:p>
            <a:r>
              <a:rPr lang="es-MX" dirty="0"/>
              <a:t>Ext </a:t>
            </a:r>
            <a:r>
              <a:rPr lang="es-MX" dirty="0" smtClean="0"/>
              <a:t>4108</a:t>
            </a:r>
            <a:endParaRPr lang="es-MX" dirty="0"/>
          </a:p>
          <a:p>
            <a:endParaRPr lang="es-MX" sz="1400" dirty="0"/>
          </a:p>
        </p:txBody>
      </p:sp>
      <p:sp>
        <p:nvSpPr>
          <p:cNvPr id="11" name="CuadroTexto 10"/>
          <p:cNvSpPr txBox="1"/>
          <p:nvPr/>
        </p:nvSpPr>
        <p:spPr>
          <a:xfrm>
            <a:off x="1346459" y="3146552"/>
            <a:ext cx="3263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rgbClr val="C00000"/>
                </a:solidFill>
                <a:latin typeface="Montserrat" panose="00000500000000000000" pitchFamily="2" charset="0"/>
              </a:rPr>
              <a:t>Marina Esquivel Treviño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1363579" y="5198714"/>
            <a:ext cx="32630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hlinkClick r:id="rId4"/>
              </a:rPr>
              <a:t>H</a:t>
            </a:r>
            <a:r>
              <a:rPr lang="es-MX" dirty="0" smtClean="0">
                <a:hlinkClick r:id="rId4"/>
              </a:rPr>
              <a:t>carbajal@dif.gob.mx</a:t>
            </a:r>
            <a:endParaRPr lang="es-MX" dirty="0"/>
          </a:p>
          <a:p>
            <a:r>
              <a:rPr lang="es-MX" dirty="0" smtClean="0"/>
              <a:t>Ext 4114</a:t>
            </a:r>
            <a:endParaRPr lang="es-MX" dirty="0"/>
          </a:p>
        </p:txBody>
      </p:sp>
      <p:sp>
        <p:nvSpPr>
          <p:cNvPr id="13" name="CuadroTexto 12"/>
          <p:cNvSpPr txBox="1"/>
          <p:nvPr/>
        </p:nvSpPr>
        <p:spPr>
          <a:xfrm>
            <a:off x="5785454" y="4507436"/>
            <a:ext cx="3495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rgbClr val="C00000"/>
                </a:solidFill>
                <a:latin typeface="Montserrat" panose="00000500000000000000" pitchFamily="2" charset="0"/>
              </a:rPr>
              <a:t>Ivonne Sambrano Soriano 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1363579" y="4521086"/>
            <a:ext cx="3140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rgbClr val="C00000"/>
                </a:solidFill>
                <a:latin typeface="Montserrat" panose="00000500000000000000" pitchFamily="2" charset="0"/>
              </a:rPr>
              <a:t>Héctor Robles Carbajal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5813827" y="4841205"/>
            <a:ext cx="27443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hlinkClick r:id="rId5"/>
              </a:rPr>
              <a:t>Isambrano@dif.gob.mx</a:t>
            </a:r>
            <a:endParaRPr lang="es-MX" dirty="0"/>
          </a:p>
          <a:p>
            <a:r>
              <a:rPr lang="es-MX" dirty="0" smtClean="0"/>
              <a:t>Ext 4119</a:t>
            </a:r>
            <a:endParaRPr lang="es-MX" dirty="0"/>
          </a:p>
        </p:txBody>
      </p:sp>
      <p:sp>
        <p:nvSpPr>
          <p:cNvPr id="16" name="CuadroTexto 15"/>
          <p:cNvSpPr txBox="1"/>
          <p:nvPr/>
        </p:nvSpPr>
        <p:spPr>
          <a:xfrm>
            <a:off x="5785454" y="3656490"/>
            <a:ext cx="36315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hlinkClick r:id="rId6"/>
              </a:rPr>
              <a:t>marisa.gonzalez@dif.gob.mx</a:t>
            </a:r>
            <a:endParaRPr lang="es-MX" dirty="0"/>
          </a:p>
          <a:p>
            <a:r>
              <a:rPr lang="es-MX" dirty="0"/>
              <a:t>Ext </a:t>
            </a:r>
            <a:r>
              <a:rPr lang="es-MX" dirty="0" smtClean="0"/>
              <a:t>4110</a:t>
            </a:r>
            <a:endParaRPr lang="es-MX" dirty="0"/>
          </a:p>
          <a:p>
            <a:endParaRPr lang="es-MX" dirty="0"/>
          </a:p>
        </p:txBody>
      </p:sp>
      <p:sp>
        <p:nvSpPr>
          <p:cNvPr id="17" name="CuadroTexto 16"/>
          <p:cNvSpPr txBox="1"/>
          <p:nvPr/>
        </p:nvSpPr>
        <p:spPr>
          <a:xfrm>
            <a:off x="5785454" y="2244129"/>
            <a:ext cx="518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hlinkClick r:id="rId7"/>
              </a:rPr>
              <a:t>m</a:t>
            </a:r>
            <a:r>
              <a:rPr lang="es-MX" dirty="0" smtClean="0">
                <a:hlinkClick r:id="rId7"/>
              </a:rPr>
              <a:t>arianelly.villegas@dif.gob.mx</a:t>
            </a:r>
            <a:endParaRPr lang="es-MX" dirty="0"/>
          </a:p>
          <a:p>
            <a:r>
              <a:rPr lang="es-MX" dirty="0"/>
              <a:t>Ext </a:t>
            </a:r>
            <a:r>
              <a:rPr lang="es-MX" dirty="0" smtClean="0"/>
              <a:t>7450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39859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302000" y="1417653"/>
            <a:ext cx="51985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rgbClr val="990033"/>
                </a:solidFill>
                <a:latin typeface="Montserrat" panose="00000500000000000000" pitchFamily="2" charset="0"/>
              </a:rPr>
              <a:t>Gracias !!!!!</a:t>
            </a:r>
            <a:endParaRPr lang="es-MX" sz="4400" b="1" dirty="0">
              <a:solidFill>
                <a:srgbClr val="990033"/>
              </a:solidFill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464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a:spPr>
      <a:bodyPr wrap="square">
        <a:spAutoFit/>
      </a:bodyPr>
      <a:lstStyle>
        <a:defPPr algn="ctr">
          <a:defRPr sz="2000" b="1" dirty="0">
            <a:latin typeface="Montserrat" panose="00000500000000000000" pitchFamily="2" charset="0"/>
          </a:defRPr>
        </a:defPPr>
      </a:lstStyle>
      <a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2264</TotalTime>
  <Words>284</Words>
  <Application>Microsoft Office PowerPoint</Application>
  <PresentationFormat>Personalizado</PresentationFormat>
  <Paragraphs>75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Hector Robles Carbajal</dc:creator>
  <cp:lastModifiedBy>L.N. Marianelly Villegas</cp:lastModifiedBy>
  <cp:revision>231</cp:revision>
  <dcterms:created xsi:type="dcterms:W3CDTF">2019-02-13T17:58:19Z</dcterms:created>
  <dcterms:modified xsi:type="dcterms:W3CDTF">2019-12-16T02:18:02Z</dcterms:modified>
</cp:coreProperties>
</file>