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6" r:id="rId2"/>
    <p:sldId id="354" r:id="rId3"/>
    <p:sldId id="333" r:id="rId4"/>
    <p:sldId id="335" r:id="rId5"/>
    <p:sldId id="338" r:id="rId6"/>
    <p:sldId id="339" r:id="rId7"/>
    <p:sldId id="340" r:id="rId8"/>
    <p:sldId id="336" r:id="rId9"/>
    <p:sldId id="341" r:id="rId10"/>
    <p:sldId id="356" r:id="rId11"/>
    <p:sldId id="357" r:id="rId12"/>
    <p:sldId id="349" r:id="rId13"/>
    <p:sldId id="355" r:id="rId14"/>
    <p:sldId id="358" r:id="rId15"/>
    <p:sldId id="359" r:id="rId16"/>
    <p:sldId id="258" r:id="rId17"/>
    <p:sldId id="334" r:id="rId1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5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0000"/>
    <a:srgbClr val="FF6600"/>
    <a:srgbClr val="006600"/>
    <a:srgbClr val="990099"/>
    <a:srgbClr val="990033"/>
    <a:srgbClr val="441D61"/>
    <a:srgbClr val="6D0001"/>
    <a:srgbClr val="996633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023" autoAdjust="0"/>
  </p:normalViewPr>
  <p:slideViewPr>
    <p:cSldViewPr snapToGrid="0" snapToObjects="1" showGuides="1">
      <p:cViewPr varScale="1">
        <p:scale>
          <a:sx n="40" d="100"/>
          <a:sy n="40" d="100"/>
        </p:scale>
        <p:origin x="720" y="54"/>
      </p:cViewPr>
      <p:guideLst>
        <p:guide orient="horz" pos="2425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7F8C3-DB06-43D5-BF09-E50FA72FB8AE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64FF6-50AF-4202-819C-4538823BF2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39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5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0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9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87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9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79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3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8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89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61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79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18CD-CF7D-BD43-B66A-40AC221468D4}" type="datetimeFigureOut">
              <a:rPr lang="es-MX" smtClean="0"/>
              <a:t>16/12/2019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esquivel@dif.gob.mx" TargetMode="External"/><Relationship Id="rId7" Type="http://schemas.openxmlformats.org/officeDocument/2006/relationships/hyperlink" Target="mailto:marianelly.villegas@dif.gob.mx" TargetMode="External"/><Relationship Id="rId2" Type="http://schemas.openxmlformats.org/officeDocument/2006/relationships/hyperlink" Target="mailto:teresa.navarro@dif.gob.m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isa.gonzalez@dif.gob.mx" TargetMode="External"/><Relationship Id="rId5" Type="http://schemas.openxmlformats.org/officeDocument/2006/relationships/hyperlink" Target="mailto:Isambrano@dif.gob.mx" TargetMode="External"/><Relationship Id="rId4" Type="http://schemas.openxmlformats.org/officeDocument/2006/relationships/hyperlink" Target="mailto:Hcarbajal@dif.gob.m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157027" y="2607735"/>
            <a:ext cx="7772400" cy="1611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5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 </a:t>
            </a:r>
          </a:p>
          <a:p>
            <a:r>
              <a:rPr lang="es-MX" sz="35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FOCALIZACIÓN </a:t>
            </a:r>
          </a:p>
          <a:p>
            <a:r>
              <a:rPr lang="es-MX" sz="35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Y</a:t>
            </a:r>
          </a:p>
          <a:p>
            <a:r>
              <a:rPr lang="es-MX" sz="35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COBERTURA</a:t>
            </a:r>
            <a:endParaRPr lang="es-ES" sz="3500" b="1" dirty="0">
              <a:solidFill>
                <a:srgbClr val="6D0001"/>
              </a:solidFill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7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4134" y="1705677"/>
            <a:ext cx="8737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b="1" dirty="0">
                <a:solidFill>
                  <a:srgbClr val="336600"/>
                </a:solidFill>
                <a:latin typeface="Montserrat" panose="00000500000000000000" pitchFamily="2" charset="0"/>
              </a:rPr>
              <a:t>El tipo de apoyo contará con dos columnas: </a:t>
            </a:r>
          </a:p>
          <a:p>
            <a:pPr algn="just"/>
            <a:endParaRPr lang="es-MX" sz="15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dirty="0">
                <a:solidFill>
                  <a:srgbClr val="C00000"/>
                </a:solidFill>
                <a:latin typeface="Montserrat" panose="00000500000000000000" pitchFamily="2" charset="0"/>
              </a:rPr>
              <a:t>9.1 Capacitaciones </a:t>
            </a:r>
          </a:p>
          <a:p>
            <a:pPr algn="just"/>
            <a:r>
              <a:rPr lang="es-MX" sz="3000" b="1" dirty="0">
                <a:solidFill>
                  <a:srgbClr val="336600"/>
                </a:solidFill>
                <a:latin typeface="Montserrat" panose="00000500000000000000" pitchFamily="2" charset="0"/>
              </a:rPr>
              <a:t>Señalar si el GD recibirá capacitaciones con el </a:t>
            </a:r>
            <a:r>
              <a:rPr lang="es-MX" sz="3000" b="1" dirty="0">
                <a:solidFill>
                  <a:srgbClr val="002060"/>
                </a:solidFill>
                <a:latin typeface="Montserrat" panose="00000500000000000000" pitchFamily="2" charset="0"/>
              </a:rPr>
              <a:t>Recurso de Ramo 12 </a:t>
            </a:r>
          </a:p>
          <a:p>
            <a:pPr algn="just"/>
            <a:endParaRPr lang="es-MX" sz="1500" b="1" dirty="0">
              <a:solidFill>
                <a:srgbClr val="00206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Opciones: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0 = No recibirá capacitaciones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1 = Si recibirá capacitaciones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42137" y="1016491"/>
            <a:ext cx="56063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TIPO DE APOYO DEL PSBC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586" y="4650509"/>
            <a:ext cx="2519541" cy="201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4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0933" y="1400877"/>
            <a:ext cx="95503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b="1" dirty="0">
                <a:solidFill>
                  <a:srgbClr val="C00000"/>
                </a:solidFill>
                <a:latin typeface="Montserrat" panose="00000500000000000000" pitchFamily="2" charset="0"/>
              </a:rPr>
              <a:t>9.2 Estrategia Anual de Inversión Comunitaria (EAIC)</a:t>
            </a:r>
          </a:p>
          <a:p>
            <a:pPr algn="just"/>
            <a:r>
              <a:rPr lang="es-MX" sz="3000" b="1" dirty="0">
                <a:solidFill>
                  <a:srgbClr val="336600"/>
                </a:solidFill>
                <a:latin typeface="Montserrat" panose="00000500000000000000" pitchFamily="2" charset="0"/>
              </a:rPr>
              <a:t>Señalar si el GD tiene una EAIC </a:t>
            </a:r>
          </a:p>
          <a:p>
            <a:pPr algn="just"/>
            <a:r>
              <a:rPr lang="es-MX" sz="3000" b="1" dirty="0">
                <a:solidFill>
                  <a:srgbClr val="336600"/>
                </a:solidFill>
                <a:latin typeface="Montserrat" panose="00000500000000000000" pitchFamily="2" charset="0"/>
              </a:rPr>
              <a:t>que será financiada con el </a:t>
            </a:r>
            <a:r>
              <a:rPr lang="es-MX" sz="3000" b="1" dirty="0">
                <a:solidFill>
                  <a:srgbClr val="002060"/>
                </a:solidFill>
                <a:latin typeface="Montserrat" panose="00000500000000000000" pitchFamily="2" charset="0"/>
              </a:rPr>
              <a:t>recurso de Ramo 12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endParaRPr lang="es-MX" sz="3000" b="1" i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Opciones: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0 = No recibirán financiamiento para una EAIC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1 = Si recibirán financiamiento para una EAIC </a:t>
            </a:r>
            <a:endParaRPr lang="es-MX" sz="30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1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48822" y="1168445"/>
            <a:ext cx="68149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336600"/>
                </a:solidFill>
                <a:latin typeface="Montserrat" panose="00000500000000000000" pitchFamily="2" charset="0"/>
              </a:rPr>
              <a:t>FECHA INICIO PROCESO DE INTERVENCIÓN </a:t>
            </a:r>
            <a:r>
              <a:rPr lang="es-MX" sz="2800" b="1" dirty="0">
                <a:solidFill>
                  <a:srgbClr val="FF6600"/>
                </a:solidFill>
                <a:latin typeface="Montserrat" panose="00000500000000000000" pitchFamily="2" charset="0"/>
              </a:rPr>
              <a:t>(debe ser anterior a la fecha del acta constitutiva). </a:t>
            </a:r>
            <a:endParaRPr lang="es-MX" sz="2800" b="1" dirty="0">
              <a:solidFill>
                <a:srgbClr val="FF66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53756" y="2765209"/>
            <a:ext cx="59098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336600"/>
                </a:solidFill>
                <a:latin typeface="Montserrat" panose="00000500000000000000" pitchFamily="2" charset="0"/>
              </a:rPr>
              <a:t>DIAGNÓSTICO PARTICIPATIVO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853756" y="3699899"/>
            <a:ext cx="63801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336600"/>
                </a:solidFill>
                <a:latin typeface="Montserrat" panose="00000500000000000000" pitchFamily="2" charset="0"/>
              </a:rPr>
              <a:t>PROGRAMA DE TRABAJO COMUNITARIO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48822" y="5005516"/>
            <a:ext cx="70697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336600"/>
                </a:solidFill>
                <a:latin typeface="Montserrat" panose="00000500000000000000" pitchFamily="2" charset="0"/>
              </a:rPr>
              <a:t>FECHA DE INICIO IMPLEMENTACIÓN DEL PROGRAMA DE TRABAJO COMUNITARIO DEL</a:t>
            </a:r>
            <a:r>
              <a:rPr lang="es-MX" sz="2800" b="1" dirty="0">
                <a:solidFill>
                  <a:srgbClr val="441D61"/>
                </a:solidFill>
                <a:latin typeface="Montserrat" panose="00000500000000000000" pitchFamily="2" charset="0"/>
              </a:rPr>
              <a:t> </a:t>
            </a:r>
            <a:r>
              <a:rPr lang="es-MX" sz="2800" b="1" dirty="0">
                <a:solidFill>
                  <a:srgbClr val="336600"/>
                </a:solidFill>
                <a:latin typeface="Montserrat" panose="00000500000000000000" pitchFamily="2" charset="0"/>
              </a:rPr>
              <a:t>GD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49903" y="2749502"/>
            <a:ext cx="19936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441D61"/>
                </a:solidFill>
                <a:latin typeface="Montserrat" panose="00000500000000000000" pitchFamily="2" charset="0"/>
              </a:rPr>
              <a:t>FECHA</a:t>
            </a:r>
            <a:r>
              <a:rPr lang="es-MX" b="1" dirty="0">
                <a:solidFill>
                  <a:srgbClr val="441D61"/>
                </a:solidFill>
                <a:latin typeface="Montserrat" panose="00000500000000000000" pitchFamily="2" charset="0"/>
              </a:rPr>
              <a:t> </a:t>
            </a:r>
            <a:r>
              <a:rPr lang="es-MX" sz="2800" b="1" dirty="0">
                <a:solidFill>
                  <a:srgbClr val="441D61"/>
                </a:solidFill>
                <a:latin typeface="Montserrat" panose="00000500000000000000" pitchFamily="2" charset="0"/>
              </a:rPr>
              <a:t>INICIO</a:t>
            </a:r>
          </a:p>
          <a:p>
            <a:pPr algn="ctr"/>
            <a:r>
              <a:rPr lang="es-MX" sz="2800" b="1" dirty="0">
                <a:solidFill>
                  <a:srgbClr val="441D61"/>
                </a:solidFill>
                <a:latin typeface="Montserrat" panose="00000500000000000000" pitchFamily="2" charset="0"/>
              </a:rPr>
              <a:t> Y DE TÉRMINO</a:t>
            </a:r>
          </a:p>
          <a:p>
            <a:pPr algn="ctr"/>
            <a:r>
              <a:rPr lang="es-MX" sz="2800" b="1" dirty="0">
                <a:solidFill>
                  <a:srgbClr val="441D61"/>
                </a:solidFill>
                <a:latin typeface="Montserrat" panose="00000500000000000000" pitchFamily="2" charset="0"/>
              </a:rPr>
              <a:t>(10-15) </a:t>
            </a:r>
          </a:p>
        </p:txBody>
      </p:sp>
      <p:sp>
        <p:nvSpPr>
          <p:cNvPr id="9" name="Abrir llave 8"/>
          <p:cNvSpPr/>
          <p:nvPr/>
        </p:nvSpPr>
        <p:spPr>
          <a:xfrm>
            <a:off x="2218544" y="1049311"/>
            <a:ext cx="740138" cy="5531371"/>
          </a:xfrm>
          <a:prstGeom prst="leftBrace">
            <a:avLst>
              <a:gd name="adj1" fmla="val 8333"/>
              <a:gd name="adj2" fmla="val 50271"/>
            </a:avLst>
          </a:prstGeom>
          <a:ln w="57150">
            <a:solidFill>
              <a:srgbClr val="99003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626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3533" y="1368217"/>
            <a:ext cx="752686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b="1" dirty="0">
                <a:solidFill>
                  <a:srgbClr val="C00000"/>
                </a:solidFill>
                <a:latin typeface="Montserrat" panose="00000500000000000000" pitchFamily="2" charset="0"/>
              </a:rPr>
              <a:t>16. TIPO DE PROMOTORIA:</a:t>
            </a:r>
          </a:p>
          <a:p>
            <a:pPr algn="just"/>
            <a:endParaRPr lang="es-MX" sz="1000" dirty="0">
              <a:solidFill>
                <a:srgbClr val="C000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dirty="0">
                <a:solidFill>
                  <a:srgbClr val="336600"/>
                </a:solidFill>
                <a:latin typeface="Montserrat" panose="00000500000000000000" pitchFamily="2" charset="0"/>
              </a:rPr>
              <a:t>Señalar el tipo de </a:t>
            </a:r>
            <a:r>
              <a:rPr lang="es-MX" sz="3000" b="1" dirty="0" err="1">
                <a:solidFill>
                  <a:srgbClr val="336600"/>
                </a:solidFill>
                <a:latin typeface="Montserrat" panose="00000500000000000000" pitchFamily="2" charset="0"/>
              </a:rPr>
              <a:t>Promotoría</a:t>
            </a:r>
            <a:r>
              <a:rPr lang="es-MX" sz="3000" b="1" dirty="0">
                <a:solidFill>
                  <a:srgbClr val="336600"/>
                </a:solidFill>
                <a:latin typeface="Montserrat" panose="00000500000000000000" pitchFamily="2" charset="0"/>
              </a:rPr>
              <a:t> que da seguimiento al trabajo del GD. </a:t>
            </a: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Opciones: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0 = Sin promotor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1 = Estatal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2 = Municipal </a:t>
            </a:r>
            <a:endParaRPr lang="es-MX" sz="30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30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3 = Estatal y Municipal </a:t>
            </a:r>
            <a:endParaRPr lang="es-MX" sz="3000" b="1" dirty="0">
              <a:solidFill>
                <a:srgbClr val="336600"/>
              </a:solidFill>
            </a:endParaRPr>
          </a:p>
        </p:txBody>
      </p:sp>
      <p:pic>
        <p:nvPicPr>
          <p:cNvPr id="3074" name="Picture 2" descr="Resultado de imagen para promotor comunita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509" y="3857095"/>
            <a:ext cx="314325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21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1799" y="1119175"/>
            <a:ext cx="90170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000000"/>
                </a:solidFill>
                <a:latin typeface="Montserrat" panose="00000500000000000000" pitchFamily="2" charset="0"/>
              </a:rPr>
              <a:t>17. FRECUENCIA DE VISITAS: </a:t>
            </a:r>
            <a:endParaRPr lang="es-MX" sz="24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dirty="0">
                <a:solidFill>
                  <a:srgbClr val="336600"/>
                </a:solidFill>
                <a:latin typeface="Montserrat" panose="00000500000000000000" pitchFamily="2" charset="0"/>
              </a:rPr>
              <a:t>Señalar el número de veces que la </a:t>
            </a:r>
            <a:r>
              <a:rPr lang="es-MX" sz="2400" b="1" dirty="0" err="1">
                <a:solidFill>
                  <a:srgbClr val="336600"/>
                </a:solidFill>
                <a:latin typeface="Montserrat" panose="00000500000000000000" pitchFamily="2" charset="0"/>
              </a:rPr>
              <a:t>promotoría</a:t>
            </a:r>
            <a:r>
              <a:rPr lang="es-MX" sz="2400" b="1" dirty="0">
                <a:solidFill>
                  <a:srgbClr val="336600"/>
                </a:solidFill>
                <a:latin typeface="Montserrat" panose="00000500000000000000" pitchFamily="2" charset="0"/>
              </a:rPr>
              <a:t> (estatal y/o municipal) tiene programado asistir a la comunidad para impulsar el Programa de Salud y Bienestar Comunitario (PSBC) </a:t>
            </a: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Opciones: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0 = No se visitará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1 = 1 </a:t>
            </a:r>
            <a:r>
              <a:rPr lang="es-MX" sz="2400" b="1" i="1" dirty="0" err="1">
                <a:solidFill>
                  <a:srgbClr val="336600"/>
                </a:solidFill>
                <a:latin typeface="Montserrat" panose="00000500000000000000" pitchFamily="2" charset="0"/>
              </a:rPr>
              <a:t>ó</a:t>
            </a:r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 más veces a la semana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2 = 1 vez c/2 semanas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3 = 1 vez c/ 3 semanas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4 = 1 vez al mes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5 = 1 vez c/2 meses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6 = 1 vez c/3 a 5 meses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7 = 1 vez c/6 meses </a:t>
            </a:r>
            <a:endParaRPr lang="es-MX" sz="24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MX" sz="2400" b="1" i="1" dirty="0">
                <a:solidFill>
                  <a:srgbClr val="336600"/>
                </a:solidFill>
                <a:latin typeface="Montserrat" panose="00000500000000000000" pitchFamily="2" charset="0"/>
              </a:rPr>
              <a:t>8 = 1 vez al año </a:t>
            </a:r>
            <a:endParaRPr lang="es-MX" sz="24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0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91DBD46-4E70-409E-B087-D4EA42610F93}"/>
              </a:ext>
            </a:extLst>
          </p:cNvPr>
          <p:cNvSpPr/>
          <p:nvPr/>
        </p:nvSpPr>
        <p:spPr>
          <a:xfrm>
            <a:off x="431799" y="1119175"/>
            <a:ext cx="901700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rgbClr val="000000"/>
                </a:solidFill>
                <a:latin typeface="Montserrat" panose="00000500000000000000" pitchFamily="2" charset="0"/>
              </a:rPr>
              <a:t>MODALIDAD</a:t>
            </a:r>
            <a:endParaRPr lang="es-MX" sz="3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algn="ctr"/>
            <a:endParaRPr lang="es-MX" sz="32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ctr"/>
            <a:r>
              <a:rPr lang="es-MX" sz="3200" b="1" dirty="0">
                <a:solidFill>
                  <a:srgbClr val="336600"/>
                </a:solidFill>
                <a:latin typeface="Montserrat" panose="00000500000000000000" pitchFamily="2" charset="0"/>
              </a:rPr>
              <a:t>1.-Apertura</a:t>
            </a:r>
          </a:p>
          <a:p>
            <a:pPr algn="ctr"/>
            <a:r>
              <a:rPr lang="es-MX" sz="3200" b="1" dirty="0">
                <a:solidFill>
                  <a:srgbClr val="336600"/>
                </a:solidFill>
                <a:latin typeface="Montserrat" panose="00000500000000000000" pitchFamily="2" charset="0"/>
              </a:rPr>
              <a:t>2.-Continuidad</a:t>
            </a:r>
          </a:p>
          <a:p>
            <a:pPr algn="ctr"/>
            <a:r>
              <a:rPr lang="es-MX" sz="3200" b="1" dirty="0">
                <a:solidFill>
                  <a:srgbClr val="336600"/>
                </a:solidFill>
                <a:latin typeface="Montserrat" panose="00000500000000000000" pitchFamily="2" charset="0"/>
              </a:rPr>
              <a:t>3.-Consolidación</a:t>
            </a:r>
          </a:p>
          <a:p>
            <a:pPr algn="ctr"/>
            <a:r>
              <a:rPr lang="es-MX" sz="3200" b="1" dirty="0">
                <a:solidFill>
                  <a:srgbClr val="336600"/>
                </a:solidFill>
                <a:latin typeface="Montserrat" panose="00000500000000000000" pitchFamily="2" charset="0"/>
              </a:rPr>
              <a:t>4.-Salida</a:t>
            </a:r>
          </a:p>
          <a:p>
            <a:pPr algn="ctr"/>
            <a:r>
              <a:rPr lang="es-MX" sz="3200" b="1" dirty="0">
                <a:solidFill>
                  <a:srgbClr val="336600"/>
                </a:solidFill>
                <a:latin typeface="Montserrat" panose="00000500000000000000" pitchFamily="2" charset="0"/>
              </a:rPr>
              <a:t>5.-Baja</a:t>
            </a:r>
          </a:p>
          <a:p>
            <a:pPr algn="ctr"/>
            <a:endParaRPr lang="es-MX" sz="32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ctr"/>
            <a:endParaRPr lang="es-MX" sz="32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ctr"/>
            <a:endParaRPr lang="es-MX" sz="3200" b="1" dirty="0">
              <a:solidFill>
                <a:srgbClr val="336600"/>
              </a:solidFill>
              <a:latin typeface="Montserrat" panose="00000500000000000000" pitchFamily="2" charset="0"/>
            </a:endParaRPr>
          </a:p>
          <a:p>
            <a:pPr algn="ctr"/>
            <a:endParaRPr lang="es-MX" sz="3200" b="1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8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02000" y="1417653"/>
            <a:ext cx="5198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solidFill>
                  <a:srgbClr val="990033"/>
                </a:solidFill>
                <a:latin typeface="Montserrat" panose="00000500000000000000" pitchFamily="2" charset="0"/>
              </a:rPr>
              <a:t>Gracias !!!!!</a:t>
            </a:r>
          </a:p>
        </p:txBody>
      </p:sp>
    </p:spTree>
    <p:extLst>
      <p:ext uri="{BB962C8B-B14F-4D97-AF65-F5344CB8AC3E}">
        <p14:creationId xmlns:p14="http://schemas.microsoft.com/office/powerpoint/2010/main" val="28364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37360" y="1612793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Montserrat" panose="00000500000000000000" pitchFamily="2" charset="0"/>
              </a:rPr>
              <a:t>María Teresa Navarro Torres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346459" y="1922369"/>
            <a:ext cx="3245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/>
              </a:rPr>
              <a:t>teresa.navarro@dif.gob.mx</a:t>
            </a:r>
            <a:endParaRPr lang="es-MX" dirty="0"/>
          </a:p>
          <a:p>
            <a:r>
              <a:rPr lang="es-MX" dirty="0"/>
              <a:t>Ext 4135</a:t>
            </a:r>
          </a:p>
          <a:p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5785454" y="1649195"/>
            <a:ext cx="363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>
                <a:solidFill>
                  <a:srgbClr val="C00000"/>
                </a:solidFill>
                <a:latin typeface="Montserrat" panose="00000500000000000000" pitchFamily="2" charset="0"/>
              </a:rPr>
              <a:t>Marianelly</a:t>
            </a:r>
            <a:r>
              <a:rPr lang="es-MX" b="1" dirty="0">
                <a:solidFill>
                  <a:srgbClr val="C00000"/>
                </a:solidFill>
                <a:latin typeface="Montserrat" panose="00000500000000000000" pitchFamily="2" charset="0"/>
              </a:rPr>
              <a:t> Villegas Martínez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785454" y="3040569"/>
            <a:ext cx="3440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Montserrat" panose="00000500000000000000" pitchFamily="2" charset="0"/>
              </a:rPr>
              <a:t>Marisa</a:t>
            </a:r>
            <a:r>
              <a:rPr lang="es-MX" sz="2400" b="1" dirty="0">
                <a:solidFill>
                  <a:srgbClr val="C00000"/>
                </a:solidFill>
                <a:latin typeface="Montserrat" panose="00000500000000000000" pitchFamily="2" charset="0"/>
              </a:rPr>
              <a:t> </a:t>
            </a:r>
            <a:r>
              <a:rPr lang="es-MX" b="1" dirty="0">
                <a:solidFill>
                  <a:srgbClr val="C00000"/>
                </a:solidFill>
                <a:latin typeface="Montserrat" panose="00000500000000000000" pitchFamily="2" charset="0"/>
              </a:rPr>
              <a:t>González </a:t>
            </a:r>
            <a:r>
              <a:rPr lang="es-MX" b="1" dirty="0" err="1">
                <a:solidFill>
                  <a:srgbClr val="C00000"/>
                </a:solidFill>
                <a:latin typeface="Montserrat" panose="00000500000000000000" pitchFamily="2" charset="0"/>
              </a:rPr>
              <a:t>González</a:t>
            </a:r>
            <a:endParaRPr lang="es-MX" b="1" dirty="0">
              <a:solidFill>
                <a:srgbClr val="C00000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377646" y="3404088"/>
            <a:ext cx="28262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3"/>
              </a:rPr>
              <a:t>mesquivel@dif.gob.mx</a:t>
            </a:r>
            <a:endParaRPr lang="es-MX" dirty="0"/>
          </a:p>
          <a:p>
            <a:r>
              <a:rPr lang="es-MX" dirty="0"/>
              <a:t>Ext 4108</a:t>
            </a:r>
          </a:p>
          <a:p>
            <a:endParaRPr lang="es-MX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346459" y="3146552"/>
            <a:ext cx="326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Montserrat" panose="00000500000000000000" pitchFamily="2" charset="0"/>
              </a:rPr>
              <a:t>Marina Esquivel Treviño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363579" y="4799982"/>
            <a:ext cx="326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4"/>
              </a:rPr>
              <a:t>Hcarbajal@dif.gob.mx</a:t>
            </a:r>
            <a:endParaRPr lang="es-MX" dirty="0"/>
          </a:p>
          <a:p>
            <a:r>
              <a:rPr lang="es-MX" dirty="0"/>
              <a:t>Ext 4114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785454" y="4507436"/>
            <a:ext cx="3495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Montserrat" panose="00000500000000000000" pitchFamily="2" charset="0"/>
              </a:rPr>
              <a:t>Ivonne Sambrano Soriano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363579" y="4521086"/>
            <a:ext cx="314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C00000"/>
                </a:solidFill>
                <a:latin typeface="Montserrat" panose="00000500000000000000" pitchFamily="2" charset="0"/>
              </a:rPr>
              <a:t>Héctor Robles Carbajal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813827" y="4841205"/>
            <a:ext cx="2744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5"/>
              </a:rPr>
              <a:t>Isambrano@dif.gob.mx</a:t>
            </a:r>
            <a:endParaRPr lang="es-MX" dirty="0"/>
          </a:p>
          <a:p>
            <a:r>
              <a:rPr lang="es-MX" dirty="0"/>
              <a:t>Ext 4119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5785454" y="3382302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6"/>
              </a:rPr>
              <a:t>marisa.gonzalez@dif.gob.mx</a:t>
            </a:r>
            <a:endParaRPr lang="es-MX" dirty="0"/>
          </a:p>
          <a:p>
            <a:r>
              <a:rPr lang="es-MX" dirty="0"/>
              <a:t>Ext 4110</a:t>
            </a:r>
          </a:p>
          <a:p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785454" y="1978799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7"/>
              </a:rPr>
              <a:t>marianelly.villegas@dif.gob.mx</a:t>
            </a:r>
            <a:endParaRPr lang="es-MX" dirty="0"/>
          </a:p>
          <a:p>
            <a:r>
              <a:rPr lang="es-MX" dirty="0"/>
              <a:t>Ext 7450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98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6667" y="2269068"/>
            <a:ext cx="82973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claramente </a:t>
            </a:r>
            <a:r>
              <a:rPr lang="es-MX" sz="2800" b="1" dirty="0">
                <a:solidFill>
                  <a:srgbClr val="00206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los criterios </a:t>
            </a:r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que utilizaron para seleccionar los Grupos de Desarrollo (GD) que conformarán la cobertura 2020, complementarios al criterio del SNDIF.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1960" y="1219203"/>
            <a:ext cx="3753640" cy="104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500" b="1" dirty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 COBERTURA</a:t>
            </a:r>
            <a:endParaRPr lang="es-ES" sz="3500" b="1" dirty="0">
              <a:solidFill>
                <a:srgbClr val="6D0001"/>
              </a:solidFill>
              <a:latin typeface="Montserrat" pitchFamily="2" charset="77"/>
              <a:ea typeface="+mn-ea"/>
              <a:cs typeface="+mn-cs"/>
            </a:endParaRPr>
          </a:p>
        </p:txBody>
      </p:sp>
      <p:pic>
        <p:nvPicPr>
          <p:cNvPr id="2050" name="Picture 2" descr="Resultado de imagen para capacita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5" y="4905375"/>
            <a:ext cx="34290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46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925" y="1324131"/>
            <a:ext cx="4168051" cy="31879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91197" y="1727031"/>
            <a:ext cx="4265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990033"/>
                </a:solidFill>
                <a:latin typeface="Montserrat" panose="00000500000000000000" pitchFamily="2" charset="0"/>
              </a:rPr>
              <a:t>COBERTURA</a:t>
            </a:r>
            <a:r>
              <a:rPr lang="es-MX" sz="2800" dirty="0"/>
              <a:t> </a:t>
            </a:r>
            <a:r>
              <a:rPr lang="es-MX" sz="2800" b="1" dirty="0">
                <a:solidFill>
                  <a:srgbClr val="990033"/>
                </a:solidFill>
                <a:latin typeface="Montserrat" panose="00000500000000000000" pitchFamily="2" charset="0"/>
              </a:rPr>
              <a:t>SERÁ A NIVEL NACIONAL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86266" y="4640346"/>
            <a:ext cx="9557341" cy="2831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2800" b="1" dirty="0">
                <a:solidFill>
                  <a:srgbClr val="990033"/>
                </a:solidFill>
                <a:latin typeface="Montserrat" panose="00000500000000000000" pitchFamily="2" charset="0"/>
              </a:rPr>
              <a:t>Población potencial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Todas las localidades de alta y muy alta marginación, de acuerdo a la publicación oficial </a:t>
            </a:r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“Índice de Marginación por Localidad 2010”</a:t>
            </a:r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del Consejo Nacional de Población (CONAPO).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2800" b="1" dirty="0">
                <a:solidFill>
                  <a:srgbClr val="00206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800" b="1" dirty="0">
              <a:solidFill>
                <a:srgbClr val="00206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3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9075" y="1433724"/>
            <a:ext cx="5654783" cy="2872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8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 alguna localidad </a:t>
            </a: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 apareciera en el catálogo</a:t>
            </a:r>
            <a:r>
              <a:rPr lang="es-ES" sz="28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podrán integrarse al PSBC siempre y cuando estén en alguna de las siguientes circunstancias:</a:t>
            </a:r>
          </a:p>
          <a:p>
            <a:pPr lvl="0" algn="just">
              <a:lnSpc>
                <a:spcPts val="1080"/>
              </a:lnSpc>
              <a:spcAft>
                <a:spcPts val="1200"/>
              </a:spcAft>
            </a:pPr>
            <a:endParaRPr lang="es-MX" sz="2800" b="1" dirty="0">
              <a:solidFill>
                <a:schemeClr val="tx2">
                  <a:lumMod val="50000"/>
                </a:schemeClr>
              </a:solidFill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9075" y="5624690"/>
            <a:ext cx="87900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"/>
            </a:pPr>
            <a:r>
              <a:rPr lang="es-ES" sz="2800" b="1" dirty="0">
                <a:solidFill>
                  <a:srgbClr val="00660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Estar ubicados en AGEBS urbanos de alta y muy alta marginación, definidos por CONAPO 2010</a:t>
            </a:r>
            <a:endParaRPr lang="es-MX" sz="2800" b="1" dirty="0">
              <a:solidFill>
                <a:srgbClr val="006600"/>
              </a:solidFill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Resultado de imagen para catálogo cona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273" y="2161181"/>
            <a:ext cx="3360684" cy="25906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12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/>
          <p:nvPr/>
        </p:nvSpPr>
        <p:spPr>
          <a:xfrm>
            <a:off x="180894" y="1128684"/>
            <a:ext cx="9692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"/>
            </a:pPr>
            <a:r>
              <a:rPr lang="es-ES" sz="2800" b="1" dirty="0">
                <a:solidFill>
                  <a:srgbClr val="00206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Tener predominantemente condiciones que CONAPO define de alta o muy alta marginación y que no cuentan con:</a:t>
            </a:r>
            <a:endParaRPr lang="es-MX" sz="2800" b="1" dirty="0">
              <a:solidFill>
                <a:srgbClr val="002060"/>
              </a:solidFill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74" y="2422773"/>
            <a:ext cx="5186598" cy="4568794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6082259" y="3539780"/>
            <a:ext cx="38112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7030A0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hacinamiento, piso de tierra, ingresos menores a dos salarios mínimos, analfabetismo o población sin primaria completa.</a:t>
            </a:r>
            <a:endParaRPr lang="es-MX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7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974" y="1006193"/>
            <a:ext cx="98185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PARA LA PLANEACIÓN DE LA COBERTURA 2020 SE DEBERÁ TENER EN CUENTA LO SIGUIENTE: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39844" y="2372272"/>
            <a:ext cx="94887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</a:rPr>
              <a:t>Existencia de recurso presupuestal asignado por el SEDIF, una red de </a:t>
            </a:r>
            <a:r>
              <a:rPr lang="es-MX" sz="2800" b="1" dirty="0" err="1">
                <a:solidFill>
                  <a:srgbClr val="006600"/>
                </a:solidFill>
                <a:latin typeface="Montserrat" panose="00000500000000000000" pitchFamily="2" charset="0"/>
              </a:rPr>
              <a:t>promotoría</a:t>
            </a:r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</a:rPr>
              <a:t>, capacidad operativa, coordinación con instituciones y municipios.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79883" y="4931470"/>
            <a:ext cx="9608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Todos los GD a beneficiar con recurso de Ramo 12 deberán contar con Acta Constitutiva, Diagnóstico Participativo y Programa de Trabajo Comunitario. </a:t>
            </a:r>
          </a:p>
        </p:txBody>
      </p:sp>
    </p:spTree>
    <p:extLst>
      <p:ext uri="{BB962C8B-B14F-4D97-AF65-F5344CB8AC3E}">
        <p14:creationId xmlns:p14="http://schemas.microsoft.com/office/powerpoint/2010/main" val="208004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77316" y="1056329"/>
            <a:ext cx="95962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Los GD de apertura que no hayan concluido el proceso de planeación participativa </a:t>
            </a:r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</a:rPr>
              <a:t>podrán ser incorporados en la plantilla especificando cuándo se llevará a cabo la conclusión de ese proceso en las columnas de fechas de inicio y término del Diagnóstico Participativo y Programa de Trabajo Comunitario, </a:t>
            </a:r>
            <a:r>
              <a:rPr lang="es-MX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no podrán acceder al recurso de Ramo 12.</a:t>
            </a:r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</a:rPr>
              <a:t> </a:t>
            </a:r>
          </a:p>
        </p:txBody>
      </p:sp>
      <p:pic>
        <p:nvPicPr>
          <p:cNvPr id="7" name="Imagen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99" t="14779" r="19294" b="62698"/>
          <a:stretch/>
        </p:blipFill>
        <p:spPr bwMode="auto">
          <a:xfrm>
            <a:off x="2833141" y="4287345"/>
            <a:ext cx="5636302" cy="2788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785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77" y="1019332"/>
            <a:ext cx="9668933" cy="6415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52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9920" y="3262269"/>
            <a:ext cx="32378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COMPONENTES</a:t>
            </a:r>
            <a:r>
              <a:rPr lang="es-MX" sz="2800" dirty="0">
                <a:solidFill>
                  <a:srgbClr val="002060"/>
                </a:solidFill>
                <a:latin typeface="Montserrat" panose="00000500000000000000" pitchFamily="2" charset="0"/>
              </a:rPr>
              <a:t> </a:t>
            </a:r>
            <a:r>
              <a:rPr lang="es-MX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CUADRO 1. COBERTURA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362139" y="1022104"/>
            <a:ext cx="5201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006600"/>
                </a:solidFill>
                <a:latin typeface="Montserrat" panose="00000500000000000000" pitchFamily="2" charset="0"/>
              </a:rPr>
              <a:t>1. ID. Grupo de Desarrollo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362139" y="1714656"/>
            <a:ext cx="4976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b="1">
                <a:solidFill>
                  <a:srgbClr val="006600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MX" sz="2800" dirty="0">
                <a:solidFill>
                  <a:srgbClr val="C00000"/>
                </a:solidFill>
              </a:rPr>
              <a:t>2. Nombre localidad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362139" y="2483555"/>
            <a:ext cx="4976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b="1">
                <a:solidFill>
                  <a:srgbClr val="006600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MX" sz="2800" dirty="0">
                <a:solidFill>
                  <a:srgbClr val="C00000"/>
                </a:solidFill>
              </a:rPr>
              <a:t>3. Clave Localidad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362139" y="3206846"/>
            <a:ext cx="5266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b="1">
                <a:solidFill>
                  <a:srgbClr val="006600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MX" sz="2800" dirty="0">
                <a:solidFill>
                  <a:srgbClr val="C00000"/>
                </a:solidFill>
              </a:rPr>
              <a:t>4. Grado de Marginación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362139" y="4099564"/>
            <a:ext cx="4976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b="1">
                <a:solidFill>
                  <a:srgbClr val="006600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MX" sz="2800" dirty="0">
                <a:solidFill>
                  <a:srgbClr val="996633"/>
                </a:solidFill>
              </a:rPr>
              <a:t>5. Nombre Municipio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62139" y="4884815"/>
            <a:ext cx="4976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b="1">
                <a:solidFill>
                  <a:srgbClr val="006600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MX" sz="2800" dirty="0">
                <a:solidFill>
                  <a:srgbClr val="996633"/>
                </a:solidFill>
              </a:rPr>
              <a:t>6. Clave Municipio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362139" y="5595112"/>
            <a:ext cx="537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b="1">
                <a:solidFill>
                  <a:srgbClr val="006600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MX" sz="2800" dirty="0">
                <a:solidFill>
                  <a:srgbClr val="996633"/>
                </a:solidFill>
              </a:rPr>
              <a:t>7. Grado de Marginación</a:t>
            </a:r>
          </a:p>
        </p:txBody>
      </p:sp>
      <p:sp>
        <p:nvSpPr>
          <p:cNvPr id="10" name="Abrir llave 9"/>
          <p:cNvSpPr/>
          <p:nvPr/>
        </p:nvSpPr>
        <p:spPr>
          <a:xfrm>
            <a:off x="3267853" y="1086601"/>
            <a:ext cx="959371" cy="5853845"/>
          </a:xfrm>
          <a:prstGeom prst="lef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4369632" y="6376460"/>
            <a:ext cx="5371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b="1">
                <a:solidFill>
                  <a:srgbClr val="006600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MX" sz="2800" dirty="0">
                <a:solidFill>
                  <a:schemeClr val="accent5">
                    <a:lumMod val="75000"/>
                  </a:schemeClr>
                </a:solidFill>
              </a:rPr>
              <a:t>8. Indígenas</a:t>
            </a:r>
          </a:p>
        </p:txBody>
      </p:sp>
    </p:spTree>
    <p:extLst>
      <p:ext uri="{BB962C8B-B14F-4D97-AF65-F5344CB8AC3E}">
        <p14:creationId xmlns:p14="http://schemas.microsoft.com/office/powerpoint/2010/main" val="363172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wrap="square">
        <a:spAutoFit/>
      </a:bodyPr>
      <a:lstStyle>
        <a:defPPr algn="ctr">
          <a:defRPr sz="2000" b="1" dirty="0">
            <a:latin typeface="Montserrat" panose="00000500000000000000" pitchFamily="2" charset="0"/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2861</TotalTime>
  <Words>677</Words>
  <Application>Microsoft Office PowerPoint</Application>
  <PresentationFormat>Personalizado</PresentationFormat>
  <Paragraphs>98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Montserrat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Robles Carbajal</dc:creator>
  <cp:lastModifiedBy>Maribel Vilchis Ramirez</cp:lastModifiedBy>
  <cp:revision>273</cp:revision>
  <dcterms:created xsi:type="dcterms:W3CDTF">2019-02-13T17:58:19Z</dcterms:created>
  <dcterms:modified xsi:type="dcterms:W3CDTF">2019-12-16T17:40:48Z</dcterms:modified>
</cp:coreProperties>
</file>