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88" r:id="rId2"/>
    <p:sldId id="286" r:id="rId3"/>
    <p:sldId id="289" r:id="rId4"/>
    <p:sldId id="287" r:id="rId5"/>
    <p:sldId id="285" r:id="rId6"/>
    <p:sldId id="290" r:id="rId7"/>
    <p:sldId id="284" r:id="rId8"/>
    <p:sldId id="256" r:id="rId9"/>
    <p:sldId id="282" r:id="rId10"/>
    <p:sldId id="283" r:id="rId11"/>
    <p:sldId id="279" r:id="rId12"/>
    <p:sldId id="271" r:id="rId13"/>
    <p:sldId id="270" r:id="rId14"/>
    <p:sldId id="269" r:id="rId15"/>
    <p:sldId id="280" r:id="rId16"/>
    <p:sldId id="281" r:id="rId17"/>
    <p:sldId id="291" r:id="rId18"/>
    <p:sldId id="293" r:id="rId19"/>
    <p:sldId id="295" r:id="rId20"/>
    <p:sldId id="275" r:id="rId21"/>
    <p:sldId id="296" r:id="rId22"/>
    <p:sldId id="258" r:id="rId2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1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990033"/>
    <a:srgbClr val="CC3300"/>
    <a:srgbClr val="BF9000"/>
    <a:srgbClr val="99CC00"/>
    <a:srgbClr val="512373"/>
    <a:srgbClr val="6D0001"/>
    <a:srgbClr val="DFE7F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92"/>
    <p:restoredTop sz="94707"/>
  </p:normalViewPr>
  <p:slideViewPr>
    <p:cSldViewPr snapToGrid="0" snapToObjects="1" showGuides="1">
      <p:cViewPr>
        <p:scale>
          <a:sx n="100" d="100"/>
          <a:sy n="100" d="100"/>
        </p:scale>
        <p:origin x="72" y="-828"/>
      </p:cViewPr>
      <p:guideLst>
        <p:guide orient="horz" pos="2811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80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1996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287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39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379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73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87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689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61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479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18CD-CF7D-BD43-B66A-40AC221468D4}" type="datetimeFigureOut">
              <a:rPr lang="es-MX" smtClean="0"/>
              <a:t>18/12/2019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E83FF-8703-BF4E-910A-D9AB1492982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9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eval.org.mx/Evaluacion/Documents/EVALUACIONES/ECR_2017/Salud_2017_ECyR_S251_Comidad_DIFerente.zi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52" y="4426252"/>
            <a:ext cx="6332455" cy="2021043"/>
          </a:xfrm>
          <a:solidFill>
            <a:srgbClr val="990033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DISEÑO DE EVALUACIONES</a:t>
            </a:r>
            <a:br>
              <a:rPr lang="es-MX" dirty="0" smtClean="0">
                <a:solidFill>
                  <a:schemeClr val="bg1"/>
                </a:solidFill>
                <a:latin typeface="Montserrat" panose="00000500000000000000" pitchFamily="2" charset="0"/>
              </a:rPr>
            </a:br>
            <a:r>
              <a:rPr lang="es-MX" sz="28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(QUE NO SEAN ID)</a:t>
            </a:r>
            <a:endParaRPr lang="en-US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4" name="Llamada de flecha hacia abajo 3"/>
          <p:cNvSpPr/>
          <p:nvPr/>
        </p:nvSpPr>
        <p:spPr>
          <a:xfrm>
            <a:off x="2975214" y="2019869"/>
            <a:ext cx="4039733" cy="1897038"/>
          </a:xfrm>
          <a:prstGeom prst="downArrowCallout">
            <a:avLst/>
          </a:prstGeom>
          <a:solidFill>
            <a:srgbClr val="51237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>
                <a:latin typeface="Montserrat" panose="00000500000000000000" pitchFamily="2" charset="0"/>
              </a:rPr>
              <a:t>DE LO NUEVO</a:t>
            </a:r>
          </a:p>
          <a:p>
            <a:pPr algn="ctr"/>
            <a:r>
              <a:rPr lang="es-MX" sz="4000" dirty="0" smtClean="0">
                <a:latin typeface="Montserrat" panose="00000500000000000000" pitchFamily="2" charset="0"/>
              </a:rPr>
              <a:t>EN EL PSBC</a:t>
            </a:r>
            <a:endParaRPr lang="en-US" sz="40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7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3852" y="1121044"/>
            <a:ext cx="8675370" cy="744430"/>
          </a:xfrm>
        </p:spPr>
        <p:txBody>
          <a:bodyPr>
            <a:normAutofit fontScale="90000"/>
          </a:bodyPr>
          <a:lstStyle/>
          <a:p>
            <a:r>
              <a:rPr lang="es-MX" b="1" dirty="0" smtClean="0">
                <a:solidFill>
                  <a:schemeClr val="accent4">
                    <a:lumMod val="75000"/>
                  </a:schemeClr>
                </a:solidFill>
              </a:rPr>
              <a:t>¿A qué responde?</a:t>
            </a:r>
            <a:endParaRPr lang="es-MX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5355" y="1834621"/>
            <a:ext cx="7233285" cy="1801918"/>
          </a:xfrm>
        </p:spPr>
        <p:txBody>
          <a:bodyPr>
            <a:normAutofit lnSpcReduction="10000"/>
          </a:bodyPr>
          <a:lstStyle/>
          <a:p>
            <a:r>
              <a:rPr lang="es-MX" sz="2400" dirty="0" smtClean="0">
                <a:latin typeface="Montserrat" panose="00000500000000000000" pitchFamily="2" charset="0"/>
              </a:rPr>
              <a:t>A la necesidad de mostrar a nivel nacional que el PSBC transforma positivamente a las comunidades</a:t>
            </a:r>
          </a:p>
          <a:p>
            <a:r>
              <a:rPr lang="es-MX" sz="2400" dirty="0" smtClean="0">
                <a:latin typeface="Montserrat" panose="00000500000000000000" pitchFamily="2" charset="0"/>
              </a:rPr>
              <a:t>Requerimiento de los evaluadores (auditores varios y CONEVAL)</a:t>
            </a:r>
            <a:endParaRPr lang="es-MX" sz="2400" dirty="0">
              <a:latin typeface="Montserrat" panose="00000500000000000000" pitchFamily="2" charset="0"/>
            </a:endParaRPr>
          </a:p>
        </p:txBody>
      </p:sp>
      <p:cxnSp>
        <p:nvCxnSpPr>
          <p:cNvPr id="5" name="Conector curvado 4"/>
          <p:cNvCxnSpPr/>
          <p:nvPr/>
        </p:nvCxnSpPr>
        <p:spPr>
          <a:xfrm>
            <a:off x="4267200" y="3369839"/>
            <a:ext cx="3368040" cy="1051560"/>
          </a:xfrm>
          <a:prstGeom prst="curvedConnector3">
            <a:avLst>
              <a:gd name="adj1" fmla="val 99237"/>
            </a:avLst>
          </a:prstGeom>
          <a:ln w="1333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ángulo redondeado 5"/>
          <p:cNvSpPr/>
          <p:nvPr/>
        </p:nvSpPr>
        <p:spPr>
          <a:xfrm>
            <a:off x="4618495" y="4496195"/>
            <a:ext cx="4873167" cy="100351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Montserrat" panose="00000500000000000000" pitchFamily="2" charset="0"/>
              </a:rPr>
              <a:t>Construir una serie de indicadores agrupados en un </a:t>
            </a:r>
            <a:endParaRPr lang="es-MX" sz="2400" dirty="0">
              <a:latin typeface="Montserrat" panose="00000500000000000000" pitchFamily="2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866465" y="5931851"/>
            <a:ext cx="4416234" cy="96012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rgbClr val="002060"/>
                </a:solidFill>
                <a:latin typeface="Montserrat" panose="00000500000000000000" pitchFamily="2" charset="0"/>
              </a:rPr>
              <a:t>INDICE DE SALUD Y BIENESTAR COMUNITARIO</a:t>
            </a:r>
            <a:endParaRPr lang="es-MX" sz="2400" b="1" dirty="0">
              <a:solidFill>
                <a:srgbClr val="002060"/>
              </a:solidFill>
              <a:latin typeface="Montserrat" panose="00000500000000000000" pitchFamily="2" charset="0"/>
            </a:endParaRPr>
          </a:p>
        </p:txBody>
      </p:sp>
      <p:sp>
        <p:nvSpPr>
          <p:cNvPr id="9" name="Flecha abajo 8"/>
          <p:cNvSpPr/>
          <p:nvPr/>
        </p:nvSpPr>
        <p:spPr>
          <a:xfrm>
            <a:off x="6896742" y="5559003"/>
            <a:ext cx="359810" cy="357350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47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2880360" y="2529840"/>
            <a:ext cx="4175760" cy="1783080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 smtClean="0"/>
              <a:t>Recapitulando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389936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033" y="1076771"/>
            <a:ext cx="8363061" cy="4982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>
                <a:latin typeface="Montserrat" panose="00000500000000000000" pitchFamily="2" charset="0"/>
              </a:rPr>
              <a:t>¿</a:t>
            </a:r>
            <a:r>
              <a:rPr lang="es-MX" dirty="0" smtClean="0">
                <a:latin typeface="Montserrat" panose="00000500000000000000" pitchFamily="2" charset="0"/>
              </a:rPr>
              <a:t>Que es el Índice de Salud y Bienestar Comunitario (ISBC)?</a:t>
            </a:r>
            <a:endParaRPr lang="es-MX" dirty="0">
              <a:latin typeface="Montserrat" panose="00000500000000000000" pitchFamily="2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3344" y="1830429"/>
            <a:ext cx="862266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 el valor que resulta de combinar un conjunto de indicadores diseñados por el SNDIF para conocer la Salud y el Bienestar de las Comunidades donde se impulsará el PSBC.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dirty="0" smtClean="0"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es-MX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obtendrá a partir de </a:t>
            </a:r>
            <a:r>
              <a:rPr lang="es-MX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MX" b="1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aplicación de un instrumento </a:t>
            </a:r>
            <a:r>
              <a:rPr lang="es-MX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que permitirá </a:t>
            </a:r>
            <a:r>
              <a:rPr lang="es-MX" altLang="es-MX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altLang="es-MX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comparar magnitudes </a:t>
            </a:r>
            <a:r>
              <a:rPr lang="es-MX" altLang="es-MX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en dos o más momentos del proceso de acción comunitaria</a:t>
            </a:r>
            <a:r>
              <a:rPr lang="es-MX" altLang="es-MX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915744" y="4073455"/>
            <a:ext cx="7937351" cy="2768201"/>
            <a:chOff x="365252" y="2992233"/>
            <a:chExt cx="8995664" cy="3137295"/>
          </a:xfrm>
          <a:solidFill>
            <a:srgbClr val="00B050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0" name="Rectángulo redondeado 19"/>
            <p:cNvSpPr/>
            <p:nvPr/>
          </p:nvSpPr>
          <p:spPr>
            <a:xfrm>
              <a:off x="365252" y="4899940"/>
              <a:ext cx="2796541" cy="1229588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b="1" dirty="0">
                  <a:latin typeface="Montserrat" panose="00000500000000000000" pitchFamily="2" charset="0"/>
                </a:rPr>
                <a:t>DIAGNÓSTICO</a:t>
              </a:r>
            </a:p>
            <a:p>
              <a:pPr algn="ctr"/>
              <a:r>
                <a:rPr lang="es-MX" sz="1600" b="1" dirty="0">
                  <a:latin typeface="Montserrat" panose="00000500000000000000" pitchFamily="2" charset="0"/>
                </a:rPr>
                <a:t>Al inicio de la intervención</a:t>
              </a:r>
            </a:p>
            <a:p>
              <a:pPr algn="ctr"/>
              <a:r>
                <a:rPr lang="es-MX" sz="1600" b="1" dirty="0">
                  <a:latin typeface="Montserrat" panose="00000500000000000000" pitchFamily="2" charset="0"/>
                </a:rPr>
                <a:t>(línea base) </a:t>
              </a:r>
            </a:p>
          </p:txBody>
        </p:sp>
        <p:sp>
          <p:nvSpPr>
            <p:cNvPr id="21" name="Rectángulo redondeado 20"/>
            <p:cNvSpPr/>
            <p:nvPr/>
          </p:nvSpPr>
          <p:spPr>
            <a:xfrm>
              <a:off x="3580511" y="4899940"/>
              <a:ext cx="2678430" cy="1229588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b="1" dirty="0">
                  <a:latin typeface="Montserrat" panose="00000500000000000000" pitchFamily="2" charset="0"/>
                </a:rPr>
                <a:t> AVANCES </a:t>
              </a:r>
            </a:p>
            <a:p>
              <a:pPr algn="ctr"/>
              <a:r>
                <a:rPr lang="es-MX" sz="1600" b="1" dirty="0">
                  <a:latin typeface="Montserrat" panose="00000500000000000000" pitchFamily="2" charset="0"/>
                </a:rPr>
                <a:t>A la mitad de intervención </a:t>
              </a:r>
            </a:p>
          </p:txBody>
        </p:sp>
        <p:sp>
          <p:nvSpPr>
            <p:cNvPr id="22" name="Rectángulo redondeado 21"/>
            <p:cNvSpPr/>
            <p:nvPr/>
          </p:nvSpPr>
          <p:spPr>
            <a:xfrm>
              <a:off x="7062850" y="4848481"/>
              <a:ext cx="2298066" cy="1281047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b="1" dirty="0">
                  <a:latin typeface="Montserrat" panose="00000500000000000000" pitchFamily="2" charset="0"/>
                </a:rPr>
                <a:t>RESULTADOS / IMPACTO</a:t>
              </a:r>
            </a:p>
            <a:p>
              <a:pPr algn="ctr"/>
              <a:r>
                <a:rPr lang="es-MX" sz="1600" b="1" dirty="0">
                  <a:latin typeface="Montserrat" panose="00000500000000000000" pitchFamily="2" charset="0"/>
                </a:rPr>
                <a:t>Al final de la intervención</a:t>
              </a:r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762000" y="2992233"/>
              <a:ext cx="8442960" cy="551795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tserrat" panose="00000500000000000000" pitchFamily="2" charset="0"/>
                </a:rPr>
                <a:t>PROCESO DE ACCIÓN COMUNITARIA</a:t>
              </a:r>
              <a:endParaRPr lang="es-MX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endParaRPr>
            </a:p>
          </p:txBody>
        </p:sp>
        <p:sp>
          <p:nvSpPr>
            <p:cNvPr id="24" name="Rectángulo redondeado 23"/>
            <p:cNvSpPr/>
            <p:nvPr/>
          </p:nvSpPr>
          <p:spPr>
            <a:xfrm>
              <a:off x="803910" y="4022474"/>
              <a:ext cx="1959610" cy="422070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b="1" dirty="0">
                  <a:latin typeface="Montserrat" panose="00000500000000000000" pitchFamily="2" charset="0"/>
                </a:rPr>
                <a:t>Inicial</a:t>
              </a:r>
            </a:p>
          </p:txBody>
        </p:sp>
        <p:sp>
          <p:nvSpPr>
            <p:cNvPr id="25" name="Rectángulo redondeado 24"/>
            <p:cNvSpPr/>
            <p:nvPr/>
          </p:nvSpPr>
          <p:spPr>
            <a:xfrm>
              <a:off x="3835146" y="3998016"/>
              <a:ext cx="2156460" cy="422070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b="1" dirty="0">
                  <a:latin typeface="Montserrat" panose="00000500000000000000" pitchFamily="2" charset="0"/>
                </a:rPr>
                <a:t>Intermedio</a:t>
              </a:r>
            </a:p>
          </p:txBody>
        </p:sp>
        <p:sp>
          <p:nvSpPr>
            <p:cNvPr id="26" name="Rectángulo redondeado 25"/>
            <p:cNvSpPr/>
            <p:nvPr/>
          </p:nvSpPr>
          <p:spPr>
            <a:xfrm>
              <a:off x="7235570" y="4022474"/>
              <a:ext cx="1959610" cy="422070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b="1" dirty="0">
                  <a:latin typeface="Montserrat" panose="00000500000000000000" pitchFamily="2" charset="0"/>
                </a:rPr>
                <a:t>Final</a:t>
              </a:r>
            </a:p>
          </p:txBody>
        </p:sp>
        <p:sp>
          <p:nvSpPr>
            <p:cNvPr id="27" name="Flecha abajo 26"/>
            <p:cNvSpPr/>
            <p:nvPr/>
          </p:nvSpPr>
          <p:spPr>
            <a:xfrm>
              <a:off x="1645920" y="3544028"/>
              <a:ext cx="289560" cy="389197"/>
            </a:xfrm>
            <a:prstGeom prst="downArrow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600" b="1">
                <a:latin typeface="Montserrat" panose="00000500000000000000" pitchFamily="2" charset="0"/>
              </a:endParaRPr>
            </a:p>
          </p:txBody>
        </p:sp>
        <p:sp>
          <p:nvSpPr>
            <p:cNvPr id="28" name="Flecha abajo 27"/>
            <p:cNvSpPr/>
            <p:nvPr/>
          </p:nvSpPr>
          <p:spPr>
            <a:xfrm>
              <a:off x="4780280" y="3573235"/>
              <a:ext cx="289560" cy="389197"/>
            </a:xfrm>
            <a:prstGeom prst="downArrow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600" b="1">
                <a:latin typeface="Montserrat" panose="00000500000000000000" pitchFamily="2" charset="0"/>
              </a:endParaRPr>
            </a:p>
          </p:txBody>
        </p:sp>
        <p:sp>
          <p:nvSpPr>
            <p:cNvPr id="29" name="Flecha abajo 28"/>
            <p:cNvSpPr/>
            <p:nvPr/>
          </p:nvSpPr>
          <p:spPr>
            <a:xfrm>
              <a:off x="8070596" y="3573412"/>
              <a:ext cx="289560" cy="389197"/>
            </a:xfrm>
            <a:prstGeom prst="downArrow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1600" b="1">
                <a:latin typeface="Montserrat" panose="00000500000000000000" pitchFamily="2" charset="0"/>
              </a:endParaRPr>
            </a:p>
          </p:txBody>
        </p:sp>
      </p:grpSp>
      <p:sp>
        <p:nvSpPr>
          <p:cNvPr id="30" name="Flecha abajo 29"/>
          <p:cNvSpPr/>
          <p:nvPr/>
        </p:nvSpPr>
        <p:spPr>
          <a:xfrm>
            <a:off x="2030505" y="5383293"/>
            <a:ext cx="255494" cy="343409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Montserrat" panose="00000500000000000000" pitchFamily="2" charset="0"/>
            </a:endParaRPr>
          </a:p>
        </p:txBody>
      </p:sp>
      <p:sp>
        <p:nvSpPr>
          <p:cNvPr id="31" name="Flecha abajo 30"/>
          <p:cNvSpPr/>
          <p:nvPr/>
        </p:nvSpPr>
        <p:spPr>
          <a:xfrm>
            <a:off x="4811357" y="5409064"/>
            <a:ext cx="255494" cy="343409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Montserrat" panose="00000500000000000000" pitchFamily="2" charset="0"/>
            </a:endParaRPr>
          </a:p>
        </p:txBody>
      </p:sp>
      <p:sp>
        <p:nvSpPr>
          <p:cNvPr id="32" name="Flecha abajo 31"/>
          <p:cNvSpPr/>
          <p:nvPr/>
        </p:nvSpPr>
        <p:spPr>
          <a:xfrm>
            <a:off x="7729817" y="5409220"/>
            <a:ext cx="255494" cy="343409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b="1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7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1173480" y="3162917"/>
            <a:ext cx="7452360" cy="33375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Donde</a:t>
            </a:r>
            <a:r>
              <a:rPr lang="es-MX" altLang="es-MX" dirty="0" smtClean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b="1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ISBC  =   Índice de Salud y Bienestar Comunitario</a:t>
            </a:r>
            <a:endParaRPr lang="es-MX" altLang="es-MX" b="1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dirty="0" smtClean="0">
              <a:solidFill>
                <a:schemeClr val="tx1"/>
              </a:solidFill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 smtClean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AUAC   	=     Autocuidado Alimentación Correcta</a:t>
            </a:r>
            <a:endParaRPr lang="es-MX" altLang="es-MX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REC  </a:t>
            </a:r>
            <a:r>
              <a:rPr lang="es-MX" altLang="es-MX" dirty="0" smtClean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=     Recreación </a:t>
            </a: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MX" altLang="es-MX" dirty="0" smtClean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manejo </a:t>
            </a: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del tiempo libre</a:t>
            </a:r>
            <a:endParaRPr lang="es-MX" altLang="es-MX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GIR   </a:t>
            </a:r>
            <a:r>
              <a:rPr lang="es-MX" altLang="es-MX" dirty="0" smtClean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=     Gestión </a:t>
            </a: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integral de riesgos</a:t>
            </a:r>
            <a:endParaRPr lang="es-MX" altLang="es-MX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EH    </a:t>
            </a:r>
            <a:r>
              <a:rPr lang="es-MX" altLang="es-MX" dirty="0" smtClean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=     Espacios </a:t>
            </a: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Habitables</a:t>
            </a:r>
            <a:endParaRPr lang="es-MX" altLang="es-MX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 smtClean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ES    	=     </a:t>
            </a: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Economía solidaria</a:t>
            </a:r>
            <a:endParaRPr lang="es-MX" altLang="es-MX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SUS </a:t>
            </a:r>
            <a:r>
              <a:rPr lang="es-MX" altLang="es-MX" dirty="0" smtClean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=     Sustentabilidad</a:t>
            </a:r>
            <a:endParaRPr lang="es-MX" altLang="es-MX" dirty="0">
              <a:solidFill>
                <a:schemeClr val="tx1"/>
              </a:solidFill>
              <a:latin typeface="Montserrat" panose="00000500000000000000" pitchFamily="2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OA  </a:t>
            </a:r>
            <a:r>
              <a:rPr lang="es-MX" altLang="es-MX" dirty="0" smtClean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	=     Organización </a:t>
            </a:r>
            <a:r>
              <a:rPr lang="es-MX" altLang="es-MX" dirty="0">
                <a:solidFill>
                  <a:schemeClr val="tx1"/>
                </a:solidFill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para la autogestión</a:t>
            </a:r>
            <a:endParaRPr lang="es-MX" altLang="es-MX" sz="4400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4910455" y="134300"/>
            <a:ext cx="3715385" cy="716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ISBC</a:t>
            </a:r>
            <a:endParaRPr lang="es-MX" dirty="0"/>
          </a:p>
        </p:txBody>
      </p:sp>
      <p:sp>
        <p:nvSpPr>
          <p:cNvPr id="8" name="Rectángulo 7"/>
          <p:cNvSpPr/>
          <p:nvPr/>
        </p:nvSpPr>
        <p:spPr>
          <a:xfrm>
            <a:off x="882316" y="1950399"/>
            <a:ext cx="8325853" cy="98512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b="1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ISBC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 = (</a:t>
            </a:r>
            <a:r>
              <a:rPr lang="es-MX" sz="1600" b="1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XX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)AUAC </a:t>
            </a:r>
            <a:r>
              <a:rPr lang="es-MX" sz="1600" dirty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+ 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(</a:t>
            </a:r>
            <a:r>
              <a:rPr lang="es-MX" sz="1600" b="1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XX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)REC </a:t>
            </a:r>
            <a:r>
              <a:rPr lang="es-MX" sz="1600" dirty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+ 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(</a:t>
            </a:r>
            <a:r>
              <a:rPr lang="es-MX" sz="1600" b="1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XX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)GIR </a:t>
            </a:r>
            <a:r>
              <a:rPr lang="es-MX" sz="1600" dirty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+ 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(</a:t>
            </a:r>
            <a:r>
              <a:rPr lang="es-MX" sz="1600" b="1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XX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)EH </a:t>
            </a:r>
            <a:r>
              <a:rPr lang="es-MX" sz="1600" dirty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+ 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(</a:t>
            </a:r>
            <a:r>
              <a:rPr lang="es-MX" sz="1600" b="1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XX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)ES </a:t>
            </a:r>
            <a:r>
              <a:rPr lang="es-MX" sz="1600" dirty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+ 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(</a:t>
            </a:r>
            <a:r>
              <a:rPr lang="es-MX" sz="1600" b="1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XX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)SUS </a:t>
            </a:r>
            <a:r>
              <a:rPr lang="es-MX" sz="1600" dirty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+ 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(</a:t>
            </a:r>
            <a:r>
              <a:rPr lang="es-MX" sz="1600" b="1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XX</a:t>
            </a:r>
            <a:r>
              <a:rPr lang="es-MX" sz="1600" dirty="0" smtClean="0">
                <a:ln w="9525" cap="rnd" cmpd="sng" algn="ctr">
                  <a:solidFill>
                    <a:srgbClr val="2F5597"/>
                  </a:solidFill>
                  <a:prstDash val="solid"/>
                  <a:bevel/>
                </a:ln>
                <a:solidFill>
                  <a:srgbClr val="FF0000"/>
                </a:solidFill>
                <a:latin typeface="Montserrat" panose="00000500000000000000" pitchFamily="2" charset="0"/>
              </a:rPr>
              <a:t>)OA</a:t>
            </a:r>
            <a:endParaRPr lang="es-MX" sz="2400" dirty="0">
              <a:solidFill>
                <a:srgbClr val="FF0000"/>
              </a:solidFill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45898" y="987780"/>
            <a:ext cx="7736102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6867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1588" dirty="0"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80686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1588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El Índice está </a:t>
            </a:r>
            <a:r>
              <a:rPr lang="es-MX" altLang="es-MX" sz="1588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integrado por </a:t>
            </a:r>
            <a:r>
              <a:rPr lang="es-MX" altLang="es-MX" sz="1588" b="1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20 indicadores  </a:t>
            </a:r>
            <a:r>
              <a:rPr lang="es-MX" altLang="es-MX" sz="1588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agrupados en </a:t>
            </a:r>
            <a:r>
              <a:rPr lang="es-MX" altLang="es-MX" sz="1588" b="1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7 componentes </a:t>
            </a:r>
            <a:r>
              <a:rPr lang="es-MX" altLang="es-MX" sz="1588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 los estilos de vida saludable </a:t>
            </a:r>
            <a:endParaRPr lang="es-MX" altLang="es-MX" sz="1588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3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5455402" y="76200"/>
            <a:ext cx="3910847" cy="7924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COMPONENTES 20 INDICADORES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643276"/>
              </p:ext>
            </p:extLst>
          </p:nvPr>
        </p:nvGraphicFramePr>
        <p:xfrm>
          <a:off x="457201" y="1045105"/>
          <a:ext cx="8909049" cy="6611685"/>
        </p:xfrm>
        <a:graphic>
          <a:graphicData uri="http://schemas.openxmlformats.org/drawingml/2006/table">
            <a:tbl>
              <a:tblPr firstRow="1" firstCol="1" bandRow="1"/>
              <a:tblGrid>
                <a:gridCol w="4520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0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9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5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</a:t>
                      </a:r>
                      <a:endParaRPr lang="es-MX" sz="2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2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</a:t>
                      </a:r>
                      <a:endParaRPr lang="es-MX" sz="2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6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Componente I. Autocuidado  y alimentación correcta (AUAC)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Componente IV. Espacios Habitables Sustentables (EHS)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I.1. Alimentación Correcta  (AC)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IV.1 Habitabilidad Interna (HI)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I.2. Hábitos de Higiene (HH)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IV.2 Habitabilidad Externa (HE)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I.3. Activación Física (AF)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Componente V. Economía solidaria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I.4. Evasión de conductas de riesgo (ECR)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</a:rPr>
                        <a:t>V. Bien Común (BC)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I.5. Relaciones Sociales Saludables (RSS)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MX" sz="1400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</a:rPr>
                        <a:t>V. Gestión Comunal (GC)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Componente II. Recreación y manejo del Tiempo Libre (RTL)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Componente VI. Sustentabilidad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II.1. GD con Desarrollo Cultural (DCU)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VI.1. GD con Conciencia Ecológica (CE)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II.2. GD con Desarrollo Lúdico (DL)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VI.2. Acciones y proyectos sustentables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Componente III. Gestión integral de riesgos (GIR)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VI.3. Acciones y proyectos de bajo impacto ecológico (APBIE)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III.1. Conocimiento del Riesgo (CR)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Componente VII. Organización para la autogestión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023"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III.2. Reducción del Riesgo (RR)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VII.1. Autonomía (A)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4023">
                <a:tc rowSpan="2"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III.3.Manejo del Desastre (MD)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8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VII.2 Valores Humanos Desarrollados (VHD)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402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VII.3 Grupos de Desarrollo con Promotores Comunitarios (GDPRC)</a:t>
                      </a:r>
                      <a:endParaRPr lang="es-MX" sz="18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6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57" marR="6675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78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5300420" y="210519"/>
            <a:ext cx="2831282" cy="62484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Avances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0000500000000000000" pitchFamily="2" charset="0"/>
            </a:endParaRPr>
          </a:p>
        </p:txBody>
      </p:sp>
      <p:sp>
        <p:nvSpPr>
          <p:cNvPr id="2" name="Hexágono 1"/>
          <p:cNvSpPr/>
          <p:nvPr/>
        </p:nvSpPr>
        <p:spPr>
          <a:xfrm>
            <a:off x="1472339" y="4930012"/>
            <a:ext cx="7020732" cy="1813302"/>
          </a:xfrm>
          <a:prstGeom prst="hexagon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s-MX" sz="2800" dirty="0" smtClean="0">
                <a:solidFill>
                  <a:schemeClr val="tx1"/>
                </a:solidFill>
              </a:rPr>
              <a:t>Conformación </a:t>
            </a:r>
            <a:r>
              <a:rPr lang="es-MX" sz="2800" dirty="0">
                <a:solidFill>
                  <a:schemeClr val="tx1"/>
                </a:solidFill>
              </a:rPr>
              <a:t>de una Comisión</a:t>
            </a:r>
          </a:p>
          <a:p>
            <a:pPr marL="712788" lvl="1" indent="-255588"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s-MX" sz="2800" dirty="0" smtClean="0">
                <a:solidFill>
                  <a:schemeClr val="tx1"/>
                </a:solidFill>
              </a:rPr>
              <a:t>10 </a:t>
            </a:r>
            <a:r>
              <a:rPr lang="es-MX" sz="2800" dirty="0">
                <a:solidFill>
                  <a:schemeClr val="tx1"/>
                </a:solidFill>
              </a:rPr>
              <a:t>SEDIF</a:t>
            </a:r>
          </a:p>
          <a:p>
            <a:pPr marL="712788" lvl="1" indent="-255588"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s-MX" sz="2800" dirty="0">
                <a:solidFill>
                  <a:schemeClr val="tx1"/>
                </a:solidFill>
              </a:rPr>
              <a:t>8 Enviaron sus aportaciones</a:t>
            </a:r>
          </a:p>
        </p:txBody>
      </p:sp>
      <p:sp>
        <p:nvSpPr>
          <p:cNvPr id="5" name="Hexágono 4"/>
          <p:cNvSpPr/>
          <p:nvPr/>
        </p:nvSpPr>
        <p:spPr>
          <a:xfrm>
            <a:off x="4804475" y="2045779"/>
            <a:ext cx="4572000" cy="2169762"/>
          </a:xfrm>
          <a:prstGeom prst="hexagon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 smtClean="0">
                <a:solidFill>
                  <a:schemeClr val="tx1"/>
                </a:solidFill>
                <a:latin typeface="Montserrat" panose="00000500000000000000" pitchFamily="2" charset="0"/>
              </a:rPr>
              <a:t>Elaboración </a:t>
            </a:r>
            <a:r>
              <a:rPr lang="es-MX" dirty="0">
                <a:solidFill>
                  <a:schemeClr val="tx1"/>
                </a:solidFill>
                <a:latin typeface="Montserrat" panose="00000500000000000000" pitchFamily="2" charset="0"/>
              </a:rPr>
              <a:t>de un </a:t>
            </a:r>
            <a:r>
              <a:rPr lang="es-MX" b="1" dirty="0">
                <a:solidFill>
                  <a:schemeClr val="tx1"/>
                </a:solidFill>
                <a:latin typeface="Montserrat" panose="00000500000000000000" pitchFamily="2" charset="0"/>
              </a:rPr>
              <a:t>cuestionario preliminar </a:t>
            </a:r>
            <a:r>
              <a:rPr lang="es-MX" dirty="0">
                <a:solidFill>
                  <a:schemeClr val="tx1"/>
                </a:solidFill>
                <a:latin typeface="Montserrat" panose="00000500000000000000" pitchFamily="2" charset="0"/>
              </a:rPr>
              <a:t>de un Cuestionario para conocer la Salud y el Bienestar de las Comunidades</a:t>
            </a:r>
          </a:p>
        </p:txBody>
      </p:sp>
      <p:sp>
        <p:nvSpPr>
          <p:cNvPr id="6" name="Hexágono 5"/>
          <p:cNvSpPr/>
          <p:nvPr/>
        </p:nvSpPr>
        <p:spPr>
          <a:xfrm>
            <a:off x="201479" y="1890794"/>
            <a:ext cx="4107050" cy="2495227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s-MX" dirty="0" smtClean="0">
                <a:solidFill>
                  <a:schemeClr val="tx1"/>
                </a:solidFill>
                <a:latin typeface="Montserrat" panose="00000500000000000000" pitchFamily="2" charset="0"/>
              </a:rPr>
              <a:t>La </a:t>
            </a:r>
            <a:r>
              <a:rPr lang="es-MX" dirty="0">
                <a:solidFill>
                  <a:schemeClr val="tx1"/>
                </a:solidFill>
                <a:latin typeface="Montserrat" panose="00000500000000000000" pitchFamily="2" charset="0"/>
              </a:rPr>
              <a:t>construcción de un </a:t>
            </a:r>
            <a:r>
              <a:rPr lang="es-MX" b="1" i="1" dirty="0">
                <a:solidFill>
                  <a:schemeClr val="tx1"/>
                </a:solidFill>
                <a:latin typeface="Montserrat" panose="00000500000000000000" pitchFamily="2" charset="0"/>
              </a:rPr>
              <a:t>documento base </a:t>
            </a:r>
            <a:r>
              <a:rPr lang="es-MX" dirty="0">
                <a:solidFill>
                  <a:schemeClr val="tx1"/>
                </a:solidFill>
                <a:latin typeface="Montserrat" panose="00000500000000000000" pitchFamily="2" charset="0"/>
              </a:rPr>
              <a:t>con la descripción de los indicadores (conceptos, forma de cálculo, y las preguntas del cuestionario)</a:t>
            </a:r>
          </a:p>
        </p:txBody>
      </p:sp>
    </p:spTree>
    <p:extLst>
      <p:ext uri="{BB962C8B-B14F-4D97-AF65-F5344CB8AC3E}">
        <p14:creationId xmlns:p14="http://schemas.microsoft.com/office/powerpoint/2010/main" val="16704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74576" y="123985"/>
            <a:ext cx="5641380" cy="883404"/>
          </a:xfrm>
        </p:spPr>
        <p:txBody>
          <a:bodyPr>
            <a:noAutofit/>
          </a:bodyPr>
          <a:lstStyle/>
          <a:p>
            <a:pPr algn="ctr"/>
            <a:r>
              <a:rPr lang="es-MX" sz="1800" b="1" dirty="0" smtClean="0">
                <a:latin typeface="Montserrat" panose="00000500000000000000" pitchFamily="2" charset="0"/>
              </a:rPr>
              <a:t>PRINCIPALES OBSERVACIONES Y RECOMENDACIONES AL CUESTIONARIO PRELIMINAR</a:t>
            </a:r>
            <a:endParaRPr lang="es-MX" sz="1800" b="1" dirty="0">
              <a:latin typeface="Montserrat" panose="00000500000000000000" pitchFamily="2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64536"/>
              </p:ext>
            </p:extLst>
          </p:nvPr>
        </p:nvGraphicFramePr>
        <p:xfrm>
          <a:off x="635430" y="1546569"/>
          <a:ext cx="8679051" cy="53858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79051">
                  <a:extLst>
                    <a:ext uri="{9D8B030D-6E8A-4147-A177-3AD203B41FA5}">
                      <a16:colId xmlns:a16="http://schemas.microsoft.com/office/drawing/2014/main" val="2269525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GENERALES</a:t>
                      </a:r>
                      <a:endParaRPr lang="en-US" sz="24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1538678"/>
                  </a:ext>
                </a:extLst>
              </a:tr>
              <a:tr h="384985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rgbClr val="0070C0"/>
                          </a:solidFill>
                          <a:latin typeface="Montserrat" panose="00000500000000000000" pitchFamily="2" charset="0"/>
                        </a:rPr>
                        <a:t>Demasiado largo.</a:t>
                      </a:r>
                      <a:endParaRPr lang="en-US" b="1" dirty="0" smtClean="0">
                        <a:solidFill>
                          <a:srgbClr val="0070C0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172455"/>
                  </a:ext>
                </a:extLst>
              </a:tr>
              <a:tr h="384985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Lenguaje</a:t>
                      </a:r>
                      <a:r>
                        <a:rPr lang="es-MX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 muy técnico, no familiar/coloquial.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026617"/>
                  </a:ext>
                </a:extLst>
              </a:tr>
              <a:tr h="384985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 smtClean="0">
                          <a:solidFill>
                            <a:srgbClr val="0070C0"/>
                          </a:solidFill>
                          <a:latin typeface="Montserrat" panose="00000500000000000000" pitchFamily="2" charset="0"/>
                        </a:rPr>
                        <a:t>Dirigido más a población urbana que</a:t>
                      </a:r>
                      <a:r>
                        <a:rPr lang="es-MX" b="1" baseline="0" dirty="0" smtClean="0">
                          <a:solidFill>
                            <a:srgbClr val="0070C0"/>
                          </a:solidFill>
                          <a:latin typeface="Montserrat" panose="00000500000000000000" pitchFamily="2" charset="0"/>
                        </a:rPr>
                        <a:t> rural.</a:t>
                      </a:r>
                      <a:endParaRPr lang="en-US" b="1" dirty="0">
                        <a:solidFill>
                          <a:srgbClr val="0070C0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770397"/>
                  </a:ext>
                </a:extLst>
              </a:tr>
              <a:tr h="384985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Considerar</a:t>
                      </a:r>
                      <a:r>
                        <a:rPr lang="es-MX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 que hay personas que no saben leer ni escribir, o no saben español.</a:t>
                      </a:r>
                      <a:endParaRPr lang="es-MX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954935"/>
                  </a:ext>
                </a:extLst>
              </a:tr>
              <a:tr h="384985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baseline="0" dirty="0" smtClean="0">
                          <a:solidFill>
                            <a:srgbClr val="0070C0"/>
                          </a:solidFill>
                          <a:latin typeface="Montserrat" panose="00000500000000000000" pitchFamily="2" charset="0"/>
                        </a:rPr>
                        <a:t>Opciones de respuesta inconsistentes, falta de precisión.</a:t>
                      </a:r>
                      <a:endParaRPr lang="en-US" b="1" dirty="0" smtClean="0">
                        <a:solidFill>
                          <a:srgbClr val="0070C0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064505"/>
                  </a:ext>
                </a:extLst>
              </a:tr>
              <a:tr h="384985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Incluir opciones de respuesta dicotómicas</a:t>
                      </a:r>
                      <a:r>
                        <a:rPr lang="es-MX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 Si/No, Verdadero/Falso, o de tres opciones incluyendo “no sé”.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084841"/>
                  </a:ext>
                </a:extLst>
              </a:tr>
              <a:tr h="384985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rgbClr val="0070C0"/>
                          </a:solidFill>
                          <a:latin typeface="Montserrat" panose="00000500000000000000" pitchFamily="2" charset="0"/>
                        </a:rPr>
                        <a:t>Indefinición</a:t>
                      </a:r>
                      <a:r>
                        <a:rPr lang="es-MX" b="1" baseline="0" dirty="0" smtClean="0">
                          <a:solidFill>
                            <a:srgbClr val="0070C0"/>
                          </a:solidFill>
                          <a:latin typeface="Montserrat" panose="00000500000000000000" pitchFamily="2" charset="0"/>
                        </a:rPr>
                        <a:t> sobre el </a:t>
                      </a:r>
                      <a:r>
                        <a:rPr lang="es-MX" b="1" dirty="0" smtClean="0">
                          <a:solidFill>
                            <a:srgbClr val="0070C0"/>
                          </a:solidFill>
                          <a:latin typeface="Montserrat" panose="00000500000000000000" pitchFamily="2" charset="0"/>
                        </a:rPr>
                        <a:t>nivel de preguntas: familiar o individual.</a:t>
                      </a:r>
                      <a:endParaRPr lang="en-US" b="1" dirty="0" smtClean="0">
                        <a:solidFill>
                          <a:srgbClr val="0070C0"/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628423"/>
                  </a:ext>
                </a:extLst>
              </a:tr>
              <a:tr h="384985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Preguntas confusas y subjetivas.</a:t>
                      </a:r>
                      <a:endPara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229846"/>
                  </a:ext>
                </a:extLst>
              </a:tr>
              <a:tr h="384985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rgbClr val="0070C0"/>
                          </a:solidFill>
                          <a:latin typeface="Montserrat" panose="00000500000000000000" pitchFamily="2" charset="0"/>
                        </a:rPr>
                        <a:t>Poner ejemplos o especificaciones.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541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Instrucciones de llenado incompletas e imprecisas.</a:t>
                      </a:r>
                      <a:endPara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509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rgbClr val="0070C0"/>
                          </a:solidFill>
                          <a:latin typeface="Montserrat" panose="00000500000000000000" pitchFamily="2" charset="0"/>
                        </a:rPr>
                        <a:t>Problemas</a:t>
                      </a:r>
                      <a:r>
                        <a:rPr lang="es-MX" b="1" baseline="0" dirty="0" smtClean="0">
                          <a:solidFill>
                            <a:srgbClr val="0070C0"/>
                          </a:solidFill>
                          <a:latin typeface="Montserrat" panose="00000500000000000000" pitchFamily="2" charset="0"/>
                        </a:rPr>
                        <a:t> de f</a:t>
                      </a:r>
                      <a:r>
                        <a:rPr lang="es-MX" b="1" dirty="0" smtClean="0">
                          <a:solidFill>
                            <a:srgbClr val="0070C0"/>
                          </a:solidFill>
                          <a:latin typeface="Montserrat" panose="00000500000000000000" pitchFamily="2" charset="0"/>
                        </a:rPr>
                        <a:t>ormato.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994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98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161119"/>
              </p:ext>
            </p:extLst>
          </p:nvPr>
        </p:nvGraphicFramePr>
        <p:xfrm>
          <a:off x="356461" y="1295231"/>
          <a:ext cx="9407467" cy="559612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407467">
                  <a:extLst>
                    <a:ext uri="{9D8B030D-6E8A-4147-A177-3AD203B41FA5}">
                      <a16:colId xmlns:a16="http://schemas.microsoft.com/office/drawing/2014/main" val="2269525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ESPECÍFICAS</a:t>
                      </a:r>
                      <a:endParaRPr lang="en-US" sz="24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1538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Omitir pregunta sobre condición</a:t>
                      </a:r>
                      <a:r>
                        <a:rPr lang="es-MX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 indígena.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5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No se consideran</a:t>
                      </a:r>
                      <a:r>
                        <a:rPr lang="es-MX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 los usos y costumbres de las comunidades en cuanto a </a:t>
                      </a:r>
                      <a:r>
                        <a:rPr lang="es-MX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Sexualidad</a:t>
                      </a:r>
                      <a:r>
                        <a:rPr lang="es-MX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, </a:t>
                      </a:r>
                      <a:r>
                        <a:rPr lang="es-MX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Uso de sustancias psicoactivas</a:t>
                      </a:r>
                      <a:r>
                        <a:rPr lang="es-MX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, </a:t>
                      </a:r>
                      <a:r>
                        <a:rPr lang="es-MX" b="1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Activación física</a:t>
                      </a:r>
                      <a:endParaRPr lang="en-US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628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Preguntas d</a:t>
                      </a:r>
                      <a:r>
                        <a:rPr lang="es-MX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e </a:t>
                      </a:r>
                      <a:r>
                        <a:rPr lang="es-MX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Conciencia Ecológica </a:t>
                      </a:r>
                      <a:r>
                        <a:rPr lang="es-MX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es más de percepción de</a:t>
                      </a:r>
                      <a:r>
                        <a:rPr lang="es-MX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 los problemas ecológicos que de conciencia</a:t>
                      </a:r>
                      <a:endParaRPr lang="en-US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908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Cambiar</a:t>
                      </a:r>
                      <a:r>
                        <a:rPr lang="es-MX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 las preguntas sobre adicciones y sexualidad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887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Modificar </a:t>
                      </a:r>
                      <a:r>
                        <a:rPr lang="es-MX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preguntas subjetivas como “vivienda adecuada”.</a:t>
                      </a:r>
                      <a:endParaRPr lang="en-US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988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Preguntas sobre OA para modalidades de continuidad y consolidación</a:t>
                      </a:r>
                      <a:endParaRPr lang="en-US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505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Cambiar tanto</a:t>
                      </a:r>
                      <a:r>
                        <a:rPr lang="es-MX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 preguntas como opciones de respuesta s</a:t>
                      </a:r>
                      <a:r>
                        <a:rPr lang="es-MX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obre </a:t>
                      </a:r>
                      <a:r>
                        <a:rPr lang="es-MX" b="1" i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lactancia,</a:t>
                      </a:r>
                      <a:r>
                        <a:rPr lang="es-MX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es-MX" b="1" i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embarazo</a:t>
                      </a:r>
                      <a:r>
                        <a:rPr lang="es-MX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,  </a:t>
                      </a:r>
                      <a:r>
                        <a:rPr lang="es-MX" b="1" i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ITS</a:t>
                      </a:r>
                      <a:endParaRPr lang="en-US" b="1" i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79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Cambiar enfoque de preguntas sobre </a:t>
                      </a:r>
                      <a:r>
                        <a:rPr lang="es-MX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violencia</a:t>
                      </a:r>
                      <a:endParaRPr lang="en-US" b="1" i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9828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Eliminar</a:t>
                      </a:r>
                      <a:r>
                        <a:rPr lang="es-MX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 preguntas en Autocuidado y Alim Correcta, Recreación, EHS y Sustentabilidad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62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Agregar preguntas sobre salud/enfermedades</a:t>
                      </a:r>
                      <a:endParaRPr lang="en-US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346672"/>
                  </a:ext>
                </a:extLst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874576" y="123985"/>
            <a:ext cx="5641380" cy="883404"/>
          </a:xfrm>
        </p:spPr>
        <p:txBody>
          <a:bodyPr>
            <a:noAutofit/>
          </a:bodyPr>
          <a:lstStyle/>
          <a:p>
            <a:pPr algn="ctr"/>
            <a:r>
              <a:rPr lang="es-MX" sz="1800" b="1" dirty="0" smtClean="0">
                <a:latin typeface="Montserrat" panose="00000500000000000000" pitchFamily="2" charset="0"/>
              </a:rPr>
              <a:t>PRINCIPALES OBSERVACIONES Y RECOMENDACIONES AL CUESTIONARIO PRELIMINAR</a:t>
            </a:r>
            <a:endParaRPr lang="es-MX" sz="18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3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153529"/>
              </p:ext>
            </p:extLst>
          </p:nvPr>
        </p:nvGraphicFramePr>
        <p:xfrm>
          <a:off x="3115159" y="2333617"/>
          <a:ext cx="4463512" cy="29432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63512">
                  <a:extLst>
                    <a:ext uri="{9D8B030D-6E8A-4147-A177-3AD203B41FA5}">
                      <a16:colId xmlns:a16="http://schemas.microsoft.com/office/drawing/2014/main" val="2269525148"/>
                    </a:ext>
                  </a:extLst>
                </a:gridCol>
              </a:tblGrid>
              <a:tr h="580064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 smtClean="0">
                          <a:solidFill>
                            <a:schemeClr val="tx1"/>
                          </a:solidFill>
                          <a:latin typeface="Montserrat" panose="00000500000000000000" pitchFamily="2" charset="0"/>
                        </a:rPr>
                        <a:t>De aplicación</a:t>
                      </a:r>
                      <a:endParaRPr lang="en-US" sz="2400" dirty="0">
                        <a:solidFill>
                          <a:schemeClr val="tx1"/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01538678"/>
                  </a:ext>
                </a:extLst>
              </a:tr>
              <a:tr h="2363209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s-MX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Se</a:t>
                      </a:r>
                      <a:r>
                        <a:rPr lang="es-MX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Montserrat" panose="00000500000000000000" pitchFamily="2" charset="0"/>
                        </a:rPr>
                        <a:t> debe entrevistar sólo al GD o también a una muestra de la comunidad</a:t>
                      </a:r>
                      <a:endParaRPr lang="en-US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Montserrat" panose="000005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351586"/>
                  </a:ext>
                </a:extLst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091552" y="46493"/>
            <a:ext cx="5641380" cy="883404"/>
          </a:xfrm>
        </p:spPr>
        <p:txBody>
          <a:bodyPr>
            <a:noAutofit/>
          </a:bodyPr>
          <a:lstStyle/>
          <a:p>
            <a:pPr algn="ctr"/>
            <a:r>
              <a:rPr lang="es-MX" sz="1800" b="1" dirty="0" smtClean="0">
                <a:latin typeface="Montserrat" panose="00000500000000000000" pitchFamily="2" charset="0"/>
              </a:rPr>
              <a:t>PRINCIPALES OBSERVACIONES Y RECOMENDACIONES AL CUESTIONARIO PRELIMINAR</a:t>
            </a:r>
            <a:endParaRPr lang="es-MX" sz="18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48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37761" y="272867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6D0001"/>
                </a:solidFill>
                <a:latin typeface="Montserrat" panose="00000500000000000000" pitchFamily="2" charset="0"/>
              </a:rPr>
              <a:t>La Ruta del ISBC</a:t>
            </a:r>
            <a:endParaRPr lang="es-MX" sz="3200" b="1" dirty="0">
              <a:solidFill>
                <a:srgbClr val="6D0001"/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04130"/>
              </p:ext>
            </p:extLst>
          </p:nvPr>
        </p:nvGraphicFramePr>
        <p:xfrm>
          <a:off x="960894" y="1043723"/>
          <a:ext cx="755596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7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7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21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SNDIF</a:t>
                      </a:r>
                      <a:endParaRPr lang="es-MX" sz="28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SEDIF</a:t>
                      </a:r>
                      <a:endParaRPr lang="es-MX" sz="2800" dirty="0"/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Hexágono 5"/>
          <p:cNvSpPr/>
          <p:nvPr/>
        </p:nvSpPr>
        <p:spPr>
          <a:xfrm>
            <a:off x="7432027" y="2798727"/>
            <a:ext cx="2518873" cy="966215"/>
          </a:xfrm>
          <a:prstGeom prst="hexagon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b="1" dirty="0" smtClean="0">
                <a:latin typeface="Montserrat" panose="00000500000000000000" pitchFamily="2" charset="0"/>
              </a:rPr>
              <a:t>Planeación y seguimiento de acciones </a:t>
            </a:r>
            <a:endParaRPr lang="es-MX" b="1" dirty="0">
              <a:latin typeface="Montserrat" panose="00000500000000000000" pitchFamily="2" charset="0"/>
            </a:endParaRPr>
          </a:p>
        </p:txBody>
      </p:sp>
      <p:sp>
        <p:nvSpPr>
          <p:cNvPr id="8" name="Hexágono 7"/>
          <p:cNvSpPr/>
          <p:nvPr/>
        </p:nvSpPr>
        <p:spPr>
          <a:xfrm>
            <a:off x="5051636" y="5660581"/>
            <a:ext cx="2241874" cy="888842"/>
          </a:xfrm>
          <a:prstGeom prst="hexagon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sz="1400" dirty="0">
                <a:latin typeface="Montserrat" panose="00000500000000000000" pitchFamily="2" charset="0"/>
              </a:rPr>
              <a:t>Procesamiento de la </a:t>
            </a:r>
            <a:r>
              <a:rPr lang="es-MX" sz="1400" dirty="0" smtClean="0">
                <a:latin typeface="Montserrat" panose="00000500000000000000" pitchFamily="2" charset="0"/>
              </a:rPr>
              <a:t>información</a:t>
            </a:r>
            <a:endParaRPr lang="es-MX" sz="1400" dirty="0">
              <a:latin typeface="Montserrat" panose="00000500000000000000" pitchFamily="2" charset="0"/>
            </a:endParaRPr>
          </a:p>
        </p:txBody>
      </p:sp>
      <p:sp>
        <p:nvSpPr>
          <p:cNvPr id="10" name="Hexágono 9"/>
          <p:cNvSpPr/>
          <p:nvPr/>
        </p:nvSpPr>
        <p:spPr>
          <a:xfrm>
            <a:off x="2185489" y="1619885"/>
            <a:ext cx="5219584" cy="629115"/>
          </a:xfrm>
          <a:prstGeom prst="hexagon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sz="2000" b="1" dirty="0" smtClean="0">
                <a:solidFill>
                  <a:schemeClr val="tx1"/>
                </a:solidFill>
                <a:latin typeface="Montserrat" panose="00000500000000000000" pitchFamily="2" charset="0"/>
              </a:rPr>
              <a:t>Elaboración de cuestionario</a:t>
            </a:r>
            <a:endParaRPr lang="es-MX" sz="2000" b="1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Hexágono 11"/>
          <p:cNvSpPr/>
          <p:nvPr/>
        </p:nvSpPr>
        <p:spPr>
          <a:xfrm>
            <a:off x="763485" y="2836214"/>
            <a:ext cx="2008933" cy="961450"/>
          </a:xfrm>
          <a:prstGeom prst="hexagon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sz="1400" b="1" dirty="0" smtClean="0">
                <a:solidFill>
                  <a:schemeClr val="tx1"/>
                </a:solidFill>
                <a:latin typeface="Montserrat" panose="00000500000000000000" pitchFamily="2" charset="0"/>
              </a:rPr>
              <a:t>Diseño de la base de datos </a:t>
            </a:r>
            <a:endParaRPr lang="es-MX" sz="1400" b="1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13" name="Hexágono 12"/>
          <p:cNvSpPr/>
          <p:nvPr/>
        </p:nvSpPr>
        <p:spPr>
          <a:xfrm>
            <a:off x="5134330" y="4218406"/>
            <a:ext cx="2008933" cy="961450"/>
          </a:xfrm>
          <a:prstGeom prst="hexagon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sz="1400" dirty="0" smtClean="0">
                <a:latin typeface="Montserrat" panose="00000500000000000000" pitchFamily="2" charset="0"/>
              </a:rPr>
              <a:t>Captura de la información </a:t>
            </a:r>
            <a:endParaRPr lang="es-MX" sz="1400" dirty="0">
              <a:latin typeface="Montserrat" panose="00000500000000000000" pitchFamily="2" charset="0"/>
            </a:endParaRPr>
          </a:p>
        </p:txBody>
      </p:sp>
      <p:sp>
        <p:nvSpPr>
          <p:cNvPr id="14" name="Hexágono 13"/>
          <p:cNvSpPr/>
          <p:nvPr/>
        </p:nvSpPr>
        <p:spPr>
          <a:xfrm>
            <a:off x="5124289" y="2803492"/>
            <a:ext cx="2008933" cy="961450"/>
          </a:xfrm>
          <a:prstGeom prst="hexagon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sz="1400" dirty="0" smtClean="0">
                <a:latin typeface="Montserrat" panose="00000500000000000000" pitchFamily="2" charset="0"/>
              </a:rPr>
              <a:t>Aplicación del cuestionario en GD</a:t>
            </a:r>
            <a:endParaRPr lang="es-MX" sz="1400" dirty="0">
              <a:latin typeface="Montserrat" panose="00000500000000000000" pitchFamily="2" charset="0"/>
            </a:endParaRPr>
          </a:p>
        </p:txBody>
      </p:sp>
      <p:sp>
        <p:nvSpPr>
          <p:cNvPr id="17" name="Flecha abajo 16"/>
          <p:cNvSpPr/>
          <p:nvPr/>
        </p:nvSpPr>
        <p:spPr>
          <a:xfrm rot="1901181">
            <a:off x="1766177" y="2205660"/>
            <a:ext cx="382373" cy="5884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Flecha derecha 17"/>
          <p:cNvSpPr/>
          <p:nvPr/>
        </p:nvSpPr>
        <p:spPr>
          <a:xfrm>
            <a:off x="2929180" y="5231356"/>
            <a:ext cx="2133715" cy="541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Hexágono 21"/>
          <p:cNvSpPr/>
          <p:nvPr/>
        </p:nvSpPr>
        <p:spPr>
          <a:xfrm>
            <a:off x="7664283" y="5678400"/>
            <a:ext cx="2209653" cy="948747"/>
          </a:xfrm>
          <a:prstGeom prst="hexagon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sz="1400" dirty="0">
                <a:latin typeface="Montserrat" panose="00000500000000000000" pitchFamily="2" charset="0"/>
              </a:rPr>
              <a:t>Construcción del ISBC por GD</a:t>
            </a:r>
          </a:p>
        </p:txBody>
      </p:sp>
      <p:sp>
        <p:nvSpPr>
          <p:cNvPr id="21" name="Hexágono 20"/>
          <p:cNvSpPr/>
          <p:nvPr/>
        </p:nvSpPr>
        <p:spPr>
          <a:xfrm>
            <a:off x="7535550" y="4268210"/>
            <a:ext cx="2367870" cy="961450"/>
          </a:xfrm>
          <a:prstGeom prst="hexagon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sz="1400" dirty="0">
                <a:latin typeface="Montserrat" panose="00000500000000000000" pitchFamily="2" charset="0"/>
              </a:rPr>
              <a:t>Diagnóstico de la SBC por GD</a:t>
            </a:r>
          </a:p>
          <a:p>
            <a:pPr marL="0" lvl="1" algn="ctr"/>
            <a:r>
              <a:rPr lang="es-MX" sz="1400" dirty="0">
                <a:latin typeface="Montserrat" panose="00000500000000000000" pitchFamily="2" charset="0"/>
              </a:rPr>
              <a:t>(línea base)</a:t>
            </a:r>
          </a:p>
        </p:txBody>
      </p:sp>
      <p:sp>
        <p:nvSpPr>
          <p:cNvPr id="26" name="Flecha abajo 25"/>
          <p:cNvSpPr/>
          <p:nvPr/>
        </p:nvSpPr>
        <p:spPr>
          <a:xfrm rot="16200000">
            <a:off x="7352406" y="5873082"/>
            <a:ext cx="382373" cy="480725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Flecha abajo 27"/>
          <p:cNvSpPr/>
          <p:nvPr/>
        </p:nvSpPr>
        <p:spPr>
          <a:xfrm>
            <a:off x="5942399" y="3803857"/>
            <a:ext cx="382373" cy="480725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Hexágono 22"/>
          <p:cNvSpPr/>
          <p:nvPr/>
        </p:nvSpPr>
        <p:spPr>
          <a:xfrm>
            <a:off x="541823" y="4715834"/>
            <a:ext cx="2241874" cy="1572139"/>
          </a:xfrm>
          <a:prstGeom prst="hexagon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sz="1400" b="1" dirty="0" smtClean="0">
                <a:solidFill>
                  <a:schemeClr val="tx1"/>
                </a:solidFill>
                <a:latin typeface="Montserrat" panose="00000500000000000000" pitchFamily="2" charset="0"/>
              </a:rPr>
              <a:t>Capacitación para la captura y procesamiento de la información </a:t>
            </a:r>
            <a:endParaRPr lang="es-MX" sz="1400" b="1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27" name="Flecha abajo 26"/>
          <p:cNvSpPr/>
          <p:nvPr/>
        </p:nvSpPr>
        <p:spPr>
          <a:xfrm>
            <a:off x="1584785" y="3910099"/>
            <a:ext cx="382373" cy="7417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abajo 29"/>
          <p:cNvSpPr/>
          <p:nvPr/>
        </p:nvSpPr>
        <p:spPr>
          <a:xfrm rot="10800000">
            <a:off x="8516860" y="5187876"/>
            <a:ext cx="382373" cy="480725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Flecha abajo 23"/>
          <p:cNvSpPr/>
          <p:nvPr/>
        </p:nvSpPr>
        <p:spPr>
          <a:xfrm>
            <a:off x="5968146" y="5179856"/>
            <a:ext cx="382373" cy="480725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Flecha abajo 34"/>
          <p:cNvSpPr/>
          <p:nvPr/>
        </p:nvSpPr>
        <p:spPr>
          <a:xfrm>
            <a:off x="5947609" y="2291035"/>
            <a:ext cx="382373" cy="480725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Flecha abajo 35"/>
          <p:cNvSpPr/>
          <p:nvPr/>
        </p:nvSpPr>
        <p:spPr>
          <a:xfrm rot="10800000">
            <a:off x="8516859" y="3744051"/>
            <a:ext cx="382373" cy="480725"/>
          </a:xfrm>
          <a:prstGeom prst="downArrow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9" name="Conector curvado 18"/>
          <p:cNvCxnSpPr>
            <a:stCxn id="6" idx="4"/>
          </p:cNvCxnSpPr>
          <p:nvPr/>
        </p:nvCxnSpPr>
        <p:spPr>
          <a:xfrm rot="16200000" flipH="1" flipV="1">
            <a:off x="3049903" y="2172989"/>
            <a:ext cx="3997940" cy="5249416"/>
          </a:xfrm>
          <a:prstGeom prst="curvedConnector4">
            <a:avLst>
              <a:gd name="adj1" fmla="val -5718"/>
              <a:gd name="adj2" fmla="val 52301"/>
            </a:avLst>
          </a:prstGeom>
          <a:ln w="133350">
            <a:solidFill>
              <a:srgbClr val="7030A0">
                <a:alpha val="5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Hexágono 48"/>
          <p:cNvSpPr/>
          <p:nvPr/>
        </p:nvSpPr>
        <p:spPr>
          <a:xfrm>
            <a:off x="47347" y="6469213"/>
            <a:ext cx="2548609" cy="1165414"/>
          </a:xfrm>
          <a:prstGeom prst="hexagon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Planeación y seguimiento de acciones </a:t>
            </a:r>
            <a:endParaRPr lang="es-MX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73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lamada de flecha a la derecha 7"/>
          <p:cNvSpPr/>
          <p:nvPr/>
        </p:nvSpPr>
        <p:spPr>
          <a:xfrm>
            <a:off x="498483" y="2000297"/>
            <a:ext cx="2154264" cy="681925"/>
          </a:xfrm>
          <a:prstGeom prst="rightArrowCallou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chemeClr val="accent2">
                    <a:lumMod val="50000"/>
                  </a:schemeClr>
                </a:solidFill>
                <a:latin typeface="Montserrat" panose="00000500000000000000" pitchFamily="2" charset="0"/>
              </a:rPr>
              <a:t>2018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786601" y="1114472"/>
            <a:ext cx="4608812" cy="228645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>
                <a:solidFill>
                  <a:srgbClr val="FFFF00"/>
                </a:solidFill>
                <a:latin typeface="Montserrat" panose="00000500000000000000" pitchFamily="2" charset="0"/>
              </a:rPr>
              <a:t>EVALUACIÓN DE CONSISTENCIA Y RESULTADOS </a:t>
            </a:r>
          </a:p>
          <a:p>
            <a:pPr algn="ctr"/>
            <a:endParaRPr lang="es-MX" sz="2000" dirty="0" smtClean="0">
              <a:solidFill>
                <a:srgbClr val="FFFF00"/>
              </a:solidFill>
              <a:latin typeface="Montserrat" panose="00000500000000000000" pitchFamily="2" charset="0"/>
            </a:endParaRPr>
          </a:p>
          <a:p>
            <a:pPr algn="ctr"/>
            <a:r>
              <a:rPr lang="es-MX" sz="2000" dirty="0" smtClean="0">
                <a:solidFill>
                  <a:srgbClr val="FFFF00"/>
                </a:solidFill>
                <a:latin typeface="Montserrat" panose="00000500000000000000" pitchFamily="2" charset="0"/>
              </a:rPr>
              <a:t>Programa </a:t>
            </a:r>
            <a:r>
              <a:rPr lang="es-MX" sz="2000" dirty="0">
                <a:solidFill>
                  <a:srgbClr val="FFFF00"/>
                </a:solidFill>
                <a:latin typeface="Montserrat" panose="00000500000000000000" pitchFamily="2" charset="0"/>
              </a:rPr>
              <a:t>de Desarrollo Comunitario “Comunidad Diferente”</a:t>
            </a:r>
            <a:endParaRPr lang="en-US" sz="2000" dirty="0">
              <a:solidFill>
                <a:srgbClr val="FFFF00"/>
              </a:solidFill>
              <a:latin typeface="Montserrat" panose="00000500000000000000" pitchFamily="2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6478292" y="5375927"/>
            <a:ext cx="2650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886644" y="3998799"/>
            <a:ext cx="8407481" cy="2906525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800"/>
              </a:spcAft>
            </a:pPr>
            <a:r>
              <a:rPr lang="es-ES" sz="2000" b="1" u="sng" spc="28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OBJETIVOS</a:t>
            </a:r>
            <a:r>
              <a:rPr lang="es-E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algn="just">
              <a:spcAft>
                <a:spcPts val="600"/>
              </a:spcAft>
            </a:pPr>
            <a:r>
              <a:rPr lang="es-ES" b="1" kern="800" spc="10" dirty="0" smtClean="0"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. . . </a:t>
            </a:r>
            <a:r>
              <a:rPr lang="es-ES" dirty="0" smtClean="0"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r>
              <a:rPr lang="es-ES" dirty="0"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) Identificar si el programa cuenta con instrumentos que le permitan recabar información para medir el grado de satisfacción de los beneficiarios del programa y sus resultados.</a:t>
            </a:r>
          </a:p>
          <a:p>
            <a:pPr algn="just">
              <a:spcAft>
                <a:spcPts val="600"/>
              </a:spcAft>
            </a:pPr>
            <a:endParaRPr lang="es-ES" dirty="0">
              <a:latin typeface="Montserrat" panose="000005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dirty="0"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6) Examinar los resultados del programa respecto a la atención del problema para el que fue creado.</a:t>
            </a:r>
            <a:endParaRPr lang="en-US" sz="2400" dirty="0">
              <a:latin typeface="Montserrat" panose="000005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4296899" y="354301"/>
            <a:ext cx="4121624" cy="6794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ALGO DE HISTORIA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0000500000000000000" pitchFamily="2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3975" y="2424676"/>
            <a:ext cx="1200150" cy="9144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395" y="1599364"/>
            <a:ext cx="1624013" cy="7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425731" y="3514521"/>
            <a:ext cx="41613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6">
                    <a:lumMod val="75000"/>
                  </a:schemeClr>
                </a:solidFill>
                <a:latin typeface="Montserrat" panose="00000500000000000000" pitchFamily="2" charset="0"/>
              </a:rPr>
              <a:t>Para donde vamos?</a:t>
            </a:r>
            <a:endParaRPr lang="es-MX" sz="3200" b="1" dirty="0">
              <a:solidFill>
                <a:schemeClr val="accent6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593593"/>
              </p:ext>
            </p:extLst>
          </p:nvPr>
        </p:nvGraphicFramePr>
        <p:xfrm>
          <a:off x="1676400" y="1004241"/>
          <a:ext cx="7665720" cy="762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32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2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8349">
                <a:tc>
                  <a:txBody>
                    <a:bodyPr/>
                    <a:lstStyle/>
                    <a:p>
                      <a:pPr algn="ctr"/>
                      <a:r>
                        <a:rPr lang="es-MX" sz="4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SNDIF</a:t>
                      </a:r>
                      <a:endParaRPr lang="es-MX" sz="4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4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SEDIF</a:t>
                      </a:r>
                      <a:endParaRPr lang="es-MX" sz="4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Hexágono 9"/>
          <p:cNvSpPr/>
          <p:nvPr/>
        </p:nvSpPr>
        <p:spPr>
          <a:xfrm>
            <a:off x="1395663" y="2488158"/>
            <a:ext cx="7946457" cy="922571"/>
          </a:xfrm>
          <a:prstGeom prst="hexagon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sz="2400" cap="small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Elaboración de la </a:t>
            </a:r>
            <a:r>
              <a:rPr lang="es-MX" sz="2400" b="1" cap="small" dirty="0" smtClean="0">
                <a:solidFill>
                  <a:schemeClr val="bg1"/>
                </a:solidFill>
                <a:latin typeface="Montserrat" panose="00000500000000000000" pitchFamily="2" charset="0"/>
              </a:rPr>
              <a:t>segunda versión </a:t>
            </a:r>
            <a:r>
              <a:rPr lang="es-MX" sz="2400" cap="small" dirty="0" smtClean="0">
                <a:solidFill>
                  <a:schemeClr val="bg1"/>
                </a:solidFill>
                <a:latin typeface="Montserrat" panose="00000500000000000000" pitchFamily="2" charset="0"/>
              </a:rPr>
              <a:t>del Cuestionario Diagnóstico del ISBC</a:t>
            </a:r>
            <a:endParaRPr lang="es-MX" sz="2400" cap="small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Hexágono 11"/>
          <p:cNvSpPr/>
          <p:nvPr/>
        </p:nvSpPr>
        <p:spPr>
          <a:xfrm>
            <a:off x="3410584" y="4316540"/>
            <a:ext cx="4274763" cy="961450"/>
          </a:xfrm>
          <a:prstGeom prst="hexagon">
            <a:avLst/>
          </a:prstGeom>
          <a:solidFill>
            <a:schemeClr val="accent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sz="2400" b="1" cap="small" dirty="0" smtClean="0">
                <a:solidFill>
                  <a:schemeClr val="tx1"/>
                </a:solidFill>
                <a:latin typeface="Montserrat" panose="00000500000000000000" pitchFamily="2" charset="0"/>
              </a:rPr>
              <a:t>Aplicación de la Prueba piloto</a:t>
            </a:r>
            <a:endParaRPr lang="es-MX" sz="2400" b="1" cap="small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21" name="Hexágono 20"/>
          <p:cNvSpPr/>
          <p:nvPr/>
        </p:nvSpPr>
        <p:spPr>
          <a:xfrm>
            <a:off x="2327100" y="5904708"/>
            <a:ext cx="6360883" cy="1466640"/>
          </a:xfrm>
          <a:prstGeom prst="hexagon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s-MX" sz="2400" b="1" cap="small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Elaboración de la </a:t>
            </a:r>
            <a:r>
              <a:rPr lang="es-MX" sz="2400" b="1" cap="small" dirty="0">
                <a:solidFill>
                  <a:schemeClr val="bg1"/>
                </a:solidFill>
                <a:latin typeface="Montserrat" panose="00000500000000000000" pitchFamily="2" charset="0"/>
              </a:rPr>
              <a:t>V</a:t>
            </a:r>
            <a:r>
              <a:rPr lang="es-MX" sz="2400" b="1" cap="small" dirty="0" smtClean="0">
                <a:solidFill>
                  <a:schemeClr val="bg1"/>
                </a:solidFill>
                <a:latin typeface="Montserrat" panose="00000500000000000000" pitchFamily="2" charset="0"/>
              </a:rPr>
              <a:t>ersión Final  del Cuestionario Diagnóstico del ISBC</a:t>
            </a:r>
            <a:endParaRPr lang="es-MX" sz="2400" b="1" cap="small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3610161" y="1869329"/>
            <a:ext cx="3794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6">
                    <a:lumMod val="75000"/>
                  </a:schemeClr>
                </a:solidFill>
                <a:latin typeface="Montserrat" panose="00000500000000000000" pitchFamily="2" charset="0"/>
              </a:rPr>
              <a:t>En qué estamos?</a:t>
            </a:r>
            <a:endParaRPr lang="es-MX" sz="3200" b="1" dirty="0">
              <a:solidFill>
                <a:schemeClr val="accent6">
                  <a:lumMod val="75000"/>
                </a:schemeClr>
              </a:solidFill>
              <a:latin typeface="Montserrat" panose="00000500000000000000" pitchFamily="2" charset="0"/>
            </a:endParaRPr>
          </a:p>
        </p:txBody>
      </p:sp>
      <p:cxnSp>
        <p:nvCxnSpPr>
          <p:cNvPr id="4" name="Conector recto 3"/>
          <p:cNvCxnSpPr/>
          <p:nvPr/>
        </p:nvCxnSpPr>
        <p:spPr>
          <a:xfrm>
            <a:off x="5477176" y="5333941"/>
            <a:ext cx="0" cy="570767"/>
          </a:xfrm>
          <a:prstGeom prst="line">
            <a:avLst/>
          </a:prstGeom>
          <a:ln w="1333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72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4157" y="1094103"/>
            <a:ext cx="225854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Equipo 1 ALIMENTACIÓN 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ORRECTA Y HÁBITOS DE HIGIENE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tserrat" panose="00000500000000000000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tserrat" panose="00000500000000000000" pitchFamily="2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426118"/>
              </p:ext>
            </p:extLst>
          </p:nvPr>
        </p:nvGraphicFramePr>
        <p:xfrm>
          <a:off x="180334" y="1700465"/>
          <a:ext cx="1887220" cy="1714500"/>
        </p:xfrm>
        <a:graphic>
          <a:graphicData uri="http://schemas.openxmlformats.org/drawingml/2006/table">
            <a:tbl>
              <a:tblPr firstRow="1" firstCol="1" bandRow="1"/>
              <a:tblGrid>
                <a:gridCol w="987425">
                  <a:extLst>
                    <a:ext uri="{9D8B030D-6E8A-4147-A177-3AD203B41FA5}">
                      <a16:colId xmlns:a16="http://schemas.microsoft.com/office/drawing/2014/main" val="3790860498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5707136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468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Tania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Tamaulipas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9328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Cristina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Jalisco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987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Hidalgo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860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389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Guillermo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Zacatecas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544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Rangel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Campeche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5554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CDMX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953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México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8684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Erika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Chiapas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8765663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519293"/>
              </p:ext>
            </p:extLst>
          </p:nvPr>
        </p:nvGraphicFramePr>
        <p:xfrm>
          <a:off x="2367183" y="1724171"/>
          <a:ext cx="1883410" cy="1543050"/>
        </p:xfrm>
        <a:graphic>
          <a:graphicData uri="http://schemas.openxmlformats.org/drawingml/2006/table">
            <a:tbl>
              <a:tblPr firstRow="1" firstCol="1" bandRow="1"/>
              <a:tblGrid>
                <a:gridCol w="807085">
                  <a:extLst>
                    <a:ext uri="{9D8B030D-6E8A-4147-A177-3AD203B41FA5}">
                      <a16:colId xmlns:a16="http://schemas.microsoft.com/office/drawing/2014/main" val="1528786968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4751306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667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Graciela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Tamaulipas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954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Karina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CDMX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021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Carmen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Morelos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119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Guerrero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7894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Claudia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Puebla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784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Claudia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Aguascalientes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2973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Ernesto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Querétaro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287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220808"/>
                  </a:ext>
                </a:extLst>
              </a:tr>
            </a:tbl>
          </a:graphicData>
        </a:graphic>
      </p:graphicFrame>
      <p:sp>
        <p:nvSpPr>
          <p:cNvPr id="12" name="Rectángulo 11"/>
          <p:cNvSpPr/>
          <p:nvPr/>
        </p:nvSpPr>
        <p:spPr>
          <a:xfrm>
            <a:off x="2318286" y="1070319"/>
            <a:ext cx="2768552" cy="45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Equipo </a:t>
            </a:r>
            <a:r>
              <a:rPr lang="es-MX" sz="11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 ACTIVACIÓN FISICA, </a:t>
            </a:r>
            <a:r>
              <a:rPr lang="es-MX" sz="1100" b="1" dirty="0" smtClean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CONDUCTAS </a:t>
            </a:r>
            <a:r>
              <a:rPr lang="es-MX" sz="11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 RIESGO</a:t>
            </a:r>
            <a:endParaRPr lang="en-US" sz="11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631362" y="1215109"/>
            <a:ext cx="1838965" cy="2734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Equipo 3 RECREACIÓN </a:t>
            </a:r>
            <a:endParaRPr lang="en-US" sz="11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79180"/>
              </p:ext>
            </p:extLst>
          </p:nvPr>
        </p:nvGraphicFramePr>
        <p:xfrm>
          <a:off x="4539808" y="1656788"/>
          <a:ext cx="2155457" cy="1751926"/>
        </p:xfrm>
        <a:graphic>
          <a:graphicData uri="http://schemas.openxmlformats.org/drawingml/2006/table">
            <a:tbl>
              <a:tblPr firstRow="1" firstCol="1" bandRow="1"/>
              <a:tblGrid>
                <a:gridCol w="1095984">
                  <a:extLst>
                    <a:ext uri="{9D8B030D-6E8A-4147-A177-3AD203B41FA5}">
                      <a16:colId xmlns:a16="http://schemas.microsoft.com/office/drawing/2014/main" val="4202917817"/>
                    </a:ext>
                  </a:extLst>
                </a:gridCol>
                <a:gridCol w="1059473">
                  <a:extLst>
                    <a:ext uri="{9D8B030D-6E8A-4147-A177-3AD203B41FA5}">
                      <a16:colId xmlns:a16="http://schemas.microsoft.com/office/drawing/2014/main" val="3955529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1138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Alfredo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Jalisco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493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Salvador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Colima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13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Cintli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Nayarit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806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Nayarit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6692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Guerrero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192472"/>
                  </a:ext>
                </a:extLst>
              </a:tr>
              <a:tr h="2575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Marco Antonio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Guanajuato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541911"/>
                  </a:ext>
                </a:extLst>
              </a:tr>
              <a:tr h="29419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Francisco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Zacatecas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8777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77014"/>
                  </a:ext>
                </a:extLst>
              </a:tr>
            </a:tbl>
          </a:graphicData>
        </a:graphic>
      </p:graphicFrame>
      <p:sp>
        <p:nvSpPr>
          <p:cNvPr id="16" name="Rectángulo 15"/>
          <p:cNvSpPr/>
          <p:nvPr/>
        </p:nvSpPr>
        <p:spPr>
          <a:xfrm>
            <a:off x="7127118" y="1155682"/>
            <a:ext cx="2213582" cy="454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Equipo 4 GESTIÓN INTEGRAL DE RIESGOS</a:t>
            </a:r>
            <a:endParaRPr lang="en-US" sz="11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72656"/>
              </p:ext>
            </p:extLst>
          </p:nvPr>
        </p:nvGraphicFramePr>
        <p:xfrm>
          <a:off x="7127118" y="1753288"/>
          <a:ext cx="2247265" cy="1543050"/>
        </p:xfrm>
        <a:graphic>
          <a:graphicData uri="http://schemas.openxmlformats.org/drawingml/2006/table">
            <a:tbl>
              <a:tblPr firstRow="1" firstCol="1" bandRow="1"/>
              <a:tblGrid>
                <a:gridCol w="1076960">
                  <a:extLst>
                    <a:ext uri="{9D8B030D-6E8A-4147-A177-3AD203B41FA5}">
                      <a16:colId xmlns:a16="http://schemas.microsoft.com/office/drawing/2014/main" val="2168778989"/>
                    </a:ext>
                  </a:extLst>
                </a:gridCol>
                <a:gridCol w="1170305">
                  <a:extLst>
                    <a:ext uri="{9D8B030D-6E8A-4147-A177-3AD203B41FA5}">
                      <a16:colId xmlns:a16="http://schemas.microsoft.com/office/drawing/2014/main" val="28696969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470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María García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Michoacán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8755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Rafael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919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Mariana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Aguascalientes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16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María Sofía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Morelos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545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Carlos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Chihuahua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4141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Elmer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Veracruz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861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Morelos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534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308574"/>
                  </a:ext>
                </a:extLst>
              </a:tr>
            </a:tbl>
          </a:graphicData>
        </a:graphic>
      </p:graphicFrame>
      <p:sp>
        <p:nvSpPr>
          <p:cNvPr id="19" name="Rectángulo 18"/>
          <p:cNvSpPr/>
          <p:nvPr/>
        </p:nvSpPr>
        <p:spPr>
          <a:xfrm>
            <a:off x="134157" y="3693585"/>
            <a:ext cx="2475358" cy="255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Equipo 5 ECONOMÍA SOLIDARIA</a:t>
            </a:r>
            <a:endParaRPr lang="en-US" sz="11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343578"/>
              </p:ext>
            </p:extLst>
          </p:nvPr>
        </p:nvGraphicFramePr>
        <p:xfrm>
          <a:off x="225419" y="4109504"/>
          <a:ext cx="1797050" cy="1543050"/>
        </p:xfrm>
        <a:graphic>
          <a:graphicData uri="http://schemas.openxmlformats.org/drawingml/2006/table">
            <a:tbl>
              <a:tblPr firstRow="1" firstCol="1" bandRow="1"/>
              <a:tblGrid>
                <a:gridCol w="897255">
                  <a:extLst>
                    <a:ext uri="{9D8B030D-6E8A-4147-A177-3AD203B41FA5}">
                      <a16:colId xmlns:a16="http://schemas.microsoft.com/office/drawing/2014/main" val="224532060"/>
                    </a:ext>
                  </a:extLst>
                </a:gridCol>
                <a:gridCol w="899795">
                  <a:extLst>
                    <a:ext uri="{9D8B030D-6E8A-4147-A177-3AD203B41FA5}">
                      <a16:colId xmlns:a16="http://schemas.microsoft.com/office/drawing/2014/main" val="27002394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9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Nicandro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Hidalgo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6118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Miguel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Durango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154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Rocio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6772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Claudia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Puebla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145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Socorro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Coahuila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731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María Teresa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35116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María</a:t>
                      </a: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Teresa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Colima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3308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272602"/>
                  </a:ext>
                </a:extLst>
              </a:tr>
            </a:tbl>
          </a:graphicData>
        </a:graphic>
      </p:graphicFrame>
      <p:sp>
        <p:nvSpPr>
          <p:cNvPr id="22" name="Rectángulo 21"/>
          <p:cNvSpPr/>
          <p:nvPr/>
        </p:nvSpPr>
        <p:spPr>
          <a:xfrm>
            <a:off x="2688434" y="3679704"/>
            <a:ext cx="2512226" cy="255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Equipo 6 ESPACIOS HABITABLES</a:t>
            </a:r>
            <a:endParaRPr lang="en-US" sz="11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Tab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858916"/>
              </p:ext>
            </p:extLst>
          </p:nvPr>
        </p:nvGraphicFramePr>
        <p:xfrm>
          <a:off x="2609515" y="4195229"/>
          <a:ext cx="1883410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807085">
                  <a:extLst>
                    <a:ext uri="{9D8B030D-6E8A-4147-A177-3AD203B41FA5}">
                      <a16:colId xmlns:a16="http://schemas.microsoft.com/office/drawing/2014/main" val="614020037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11702219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236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Mariano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Quintana Roo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315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Fabián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Guanajuato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116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Ivonne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Jalisco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008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José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0146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David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Guerrero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3616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Berthila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Sinaloa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2814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Marisol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Guanajuato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264433"/>
                  </a:ext>
                </a:extLst>
              </a:tr>
            </a:tbl>
          </a:graphicData>
        </a:graphic>
      </p:graphicFrame>
      <p:sp>
        <p:nvSpPr>
          <p:cNvPr id="25" name="Rectángulo 24"/>
          <p:cNvSpPr/>
          <p:nvPr/>
        </p:nvSpPr>
        <p:spPr>
          <a:xfrm>
            <a:off x="5200660" y="3659217"/>
            <a:ext cx="2364750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Equipo 7 SUSTENTABILIDAD</a:t>
            </a:r>
            <a:endParaRPr lang="en-US" sz="12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Tab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615539"/>
              </p:ext>
            </p:extLst>
          </p:nvPr>
        </p:nvGraphicFramePr>
        <p:xfrm>
          <a:off x="5049166" y="4051117"/>
          <a:ext cx="1977390" cy="1722438"/>
        </p:xfrm>
        <a:graphic>
          <a:graphicData uri="http://schemas.openxmlformats.org/drawingml/2006/table">
            <a:tbl>
              <a:tblPr firstRow="1" firstCol="1" bandRow="1"/>
              <a:tblGrid>
                <a:gridCol w="1076960">
                  <a:extLst>
                    <a:ext uri="{9D8B030D-6E8A-4147-A177-3AD203B41FA5}">
                      <a16:colId xmlns:a16="http://schemas.microsoft.com/office/drawing/2014/main" val="1211410750"/>
                    </a:ext>
                  </a:extLst>
                </a:gridCol>
                <a:gridCol w="900430">
                  <a:extLst>
                    <a:ext uri="{9D8B030D-6E8A-4147-A177-3AD203B41FA5}">
                      <a16:colId xmlns:a16="http://schemas.microsoft.com/office/drawing/2014/main" val="32255978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SEDIF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4912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Jorge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Campeche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104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Luis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266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César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Tlaxcala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3009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María Teresa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Sonora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62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Esmeralda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Zacatecas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7699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Nahone Hernández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Guanajuato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301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Alejandro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1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Querétaro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5333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212434"/>
                  </a:ext>
                </a:extLst>
              </a:tr>
            </a:tbl>
          </a:graphicData>
        </a:graphic>
      </p:graphicFrame>
      <p:sp>
        <p:nvSpPr>
          <p:cNvPr id="28" name="Rectángulo 27"/>
          <p:cNvSpPr/>
          <p:nvPr/>
        </p:nvSpPr>
        <p:spPr>
          <a:xfrm>
            <a:off x="7163277" y="3846715"/>
            <a:ext cx="2993278" cy="78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b="1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Equipo 8 ORGANIZACIÓN PARA LA AUTOGESTIÓN</a:t>
            </a:r>
            <a:endParaRPr lang="en-US" sz="12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Tab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631819"/>
              </p:ext>
            </p:extLst>
          </p:nvPr>
        </p:nvGraphicFramePr>
        <p:xfrm>
          <a:off x="7272837" y="4948056"/>
          <a:ext cx="2153285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1076960">
                  <a:extLst>
                    <a:ext uri="{9D8B030D-6E8A-4147-A177-3AD203B41FA5}">
                      <a16:colId xmlns:a16="http://schemas.microsoft.com/office/drawing/2014/main" val="2895534994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40364545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NOMBRE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SEDIF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617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Maribel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Michoacán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528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Rogelio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Guerrero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2669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Elvira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2445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 Elena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Guanajuato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03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Chihuahua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4852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Miriam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Querétaro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273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Luz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Guerrero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011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119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16680" y="1874520"/>
            <a:ext cx="323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b="1" dirty="0" smtClean="0">
                <a:latin typeface="Montserrat" panose="00000500000000000000" pitchFamily="2" charset="0"/>
              </a:rPr>
              <a:t>Gracias!!!</a:t>
            </a:r>
            <a:endParaRPr lang="es-MX" sz="4800" b="1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46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681927" y="2798141"/>
            <a:ext cx="8694548" cy="480131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es-ES" sz="2200" b="1" dirty="0">
              <a:latin typeface="Montserrat" panose="000005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s-ES" sz="2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Entre los Principales Hallazgos:</a:t>
            </a:r>
          </a:p>
          <a:p>
            <a:pPr algn="just">
              <a:spcAft>
                <a:spcPts val="600"/>
              </a:spcAft>
            </a:pPr>
            <a:r>
              <a:rPr lang="es-ES" sz="2200" dirty="0" smtClean="0"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s-MX" sz="2200" dirty="0" smtClean="0">
                <a:latin typeface="Montserrat" panose="00000500000000000000" pitchFamily="2" charset="0"/>
              </a:rPr>
              <a:t>No </a:t>
            </a:r>
            <a:r>
              <a:rPr lang="es-MX" sz="2200" dirty="0">
                <a:latin typeface="Montserrat" panose="00000500000000000000" pitchFamily="2" charset="0"/>
              </a:rPr>
              <a:t>se encontró evidencia de la medición del grado de satisfacción de la población atendida. </a:t>
            </a:r>
            <a:endParaRPr lang="es-MX" sz="2200" dirty="0" smtClean="0">
              <a:latin typeface="Montserrat" panose="000005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200" dirty="0">
                <a:latin typeface="Montserrat" panose="00000500000000000000" pitchFamily="2" charset="0"/>
              </a:rPr>
              <a:t>No se cuenta con una evaluación de impacto que </a:t>
            </a:r>
            <a:r>
              <a:rPr lang="es-ES" sz="2200" dirty="0" smtClean="0">
                <a:latin typeface="Montserrat" panose="00000500000000000000" pitchFamily="2" charset="0"/>
              </a:rPr>
              <a:t>permita: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Montserrat" panose="00000500000000000000" pitchFamily="2" charset="0"/>
              </a:rPr>
              <a:t>documentar </a:t>
            </a:r>
            <a:r>
              <a:rPr lang="es-ES" sz="2200" dirty="0">
                <a:latin typeface="Montserrat" panose="00000500000000000000" pitchFamily="2" charset="0"/>
              </a:rPr>
              <a:t>la situación de los </a:t>
            </a:r>
            <a:r>
              <a:rPr lang="es-ES" sz="2200" dirty="0" smtClean="0">
                <a:latin typeface="Montserrat" panose="00000500000000000000" pitchFamily="2" charset="0"/>
              </a:rPr>
              <a:t>beneficiarios, estableciendo </a:t>
            </a:r>
            <a:r>
              <a:rPr lang="es-ES" sz="2200" dirty="0">
                <a:latin typeface="Montserrat" panose="00000500000000000000" pitchFamily="2" charset="0"/>
              </a:rPr>
              <a:t>un antes y después de la </a:t>
            </a:r>
            <a:r>
              <a:rPr lang="es-ES" sz="2200" dirty="0" smtClean="0">
                <a:latin typeface="Montserrat" panose="00000500000000000000" pitchFamily="2" charset="0"/>
              </a:rPr>
              <a:t>intervención,</a:t>
            </a:r>
            <a:endParaRPr lang="en-US" sz="2200" dirty="0">
              <a:latin typeface="Montserrat" panose="00000500000000000000" pitchFamily="2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ES" sz="2200" dirty="0">
                <a:latin typeface="Montserrat" panose="00000500000000000000" pitchFamily="2" charset="0"/>
              </a:rPr>
              <a:t>i</a:t>
            </a:r>
            <a:r>
              <a:rPr lang="es-ES" sz="2200" dirty="0" smtClean="0">
                <a:latin typeface="Montserrat" panose="00000500000000000000" pitchFamily="2" charset="0"/>
              </a:rPr>
              <a:t>dentificar </a:t>
            </a:r>
            <a:r>
              <a:rPr lang="es-ES" sz="2200" dirty="0">
                <a:latin typeface="Montserrat" panose="00000500000000000000" pitchFamily="2" charset="0"/>
              </a:rPr>
              <a:t>el beneficio final que dejarán los apoyos que otorga el </a:t>
            </a:r>
            <a:r>
              <a:rPr lang="es-ES" sz="2200" dirty="0" smtClean="0">
                <a:latin typeface="Montserrat" panose="00000500000000000000" pitchFamily="2" charset="0"/>
              </a:rPr>
              <a:t>programa, y</a:t>
            </a:r>
            <a:endParaRPr lang="en-US" sz="2200" dirty="0">
              <a:latin typeface="Montserrat" panose="00000500000000000000" pitchFamily="2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s-MX" sz="2200" dirty="0">
                <a:latin typeface="Montserrat" panose="00000500000000000000" pitchFamily="2" charset="0"/>
              </a:rPr>
              <a:t>v</a:t>
            </a:r>
            <a:r>
              <a:rPr lang="es-MX" sz="2200" dirty="0" smtClean="0">
                <a:latin typeface="Montserrat" panose="00000500000000000000" pitchFamily="2" charset="0"/>
              </a:rPr>
              <a:t>alorar </a:t>
            </a:r>
            <a:r>
              <a:rPr lang="es-MX" sz="2200" dirty="0">
                <a:latin typeface="Montserrat" panose="00000500000000000000" pitchFamily="2" charset="0"/>
              </a:rPr>
              <a:t>las capacidades desarrolladas en los miembros de los Grupos de Desarrollo</a:t>
            </a:r>
            <a:r>
              <a:rPr lang="es-MX" sz="2200" dirty="0" smtClean="0">
                <a:latin typeface="Montserrat" panose="00000500000000000000" pitchFamily="2" charset="0"/>
              </a:rPr>
              <a:t>.</a:t>
            </a:r>
            <a:endParaRPr lang="en-US" sz="2200" b="1" dirty="0">
              <a:latin typeface="Montserrat" panose="000005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Montserrat" panose="00000500000000000000" pitchFamily="2" charset="0"/>
            </a:endParaRPr>
          </a:p>
        </p:txBody>
      </p:sp>
      <p:sp>
        <p:nvSpPr>
          <p:cNvPr id="2" name="Llamada de flecha hacia abajo 1"/>
          <p:cNvSpPr/>
          <p:nvPr/>
        </p:nvSpPr>
        <p:spPr>
          <a:xfrm>
            <a:off x="681927" y="1010654"/>
            <a:ext cx="8694547" cy="2213809"/>
          </a:xfrm>
          <a:prstGeom prst="downArrowCallout">
            <a:avLst>
              <a:gd name="adj1" fmla="val 11493"/>
              <a:gd name="adj2" fmla="val 15545"/>
              <a:gd name="adj3" fmla="val 25000"/>
              <a:gd name="adj4" fmla="val 6497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sz="2400" b="1" dirty="0" smtClean="0">
                <a:solidFill>
                  <a:schemeClr val="tx1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Evaluación </a:t>
            </a:r>
            <a:r>
              <a:rPr lang="es-ES" sz="2400" b="1" dirty="0">
                <a:solidFill>
                  <a:schemeClr val="tx1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final</a:t>
            </a:r>
          </a:p>
          <a:p>
            <a:pPr algn="ctr">
              <a:spcAft>
                <a:spcPts val="600"/>
              </a:spcAft>
            </a:pPr>
            <a:r>
              <a:rPr lang="es-ES" dirty="0">
                <a:solidFill>
                  <a:schemeClr val="tx1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El Programa de Desarrollo Comunitario “Comunidad </a:t>
            </a:r>
            <a:r>
              <a:rPr lang="es-ES" dirty="0" err="1">
                <a:solidFill>
                  <a:schemeClr val="tx1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DIFerente</a:t>
            </a:r>
            <a:r>
              <a:rPr lang="es-ES" dirty="0">
                <a:solidFill>
                  <a:schemeClr val="tx1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” (PDC) obtuvo una valoración de</a:t>
            </a:r>
          </a:p>
          <a:p>
            <a:pPr algn="ctr">
              <a:spcAft>
                <a:spcPts val="600"/>
              </a:spcAft>
            </a:pPr>
            <a:r>
              <a:rPr lang="es-ES" sz="2400" dirty="0">
                <a:solidFill>
                  <a:srgbClr val="C00000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400" b="1" dirty="0">
                <a:solidFill>
                  <a:srgbClr val="C00000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1.98 </a:t>
            </a:r>
            <a:r>
              <a:rPr lang="es-ES" sz="2400" b="1" dirty="0" smtClean="0">
                <a:solidFill>
                  <a:srgbClr val="C00000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de </a:t>
            </a:r>
            <a:r>
              <a:rPr lang="es-ES" sz="2400" b="1" dirty="0">
                <a:solidFill>
                  <a:srgbClr val="C00000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4 </a:t>
            </a:r>
            <a:r>
              <a:rPr lang="es-ES" sz="2400" b="1" dirty="0" smtClean="0">
                <a:solidFill>
                  <a:srgbClr val="C00000"/>
                </a:solidFill>
                <a:latin typeface="Montserrat" panose="000005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posibles </a:t>
            </a:r>
            <a:endParaRPr lang="es-ES" sz="2000" b="1" dirty="0">
              <a:solidFill>
                <a:srgbClr val="C00000"/>
              </a:solidFill>
              <a:latin typeface="Montserrat" panose="00000500000000000000" pitchFamily="2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151" y="1315983"/>
            <a:ext cx="7096125" cy="5667375"/>
          </a:xfrm>
          <a:prstGeom prst="rect">
            <a:avLst/>
          </a:prstGeom>
        </p:spPr>
      </p:pic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998447"/>
              </p:ext>
            </p:extLst>
          </p:nvPr>
        </p:nvGraphicFramePr>
        <p:xfrm>
          <a:off x="1119116" y="2715904"/>
          <a:ext cx="7656393" cy="2797792"/>
        </p:xfrm>
        <a:graphic>
          <a:graphicData uri="http://schemas.openxmlformats.org/drawingml/2006/table">
            <a:tbl>
              <a:tblPr firstRow="1" firstCol="1" bandRow="1"/>
              <a:tblGrid>
                <a:gridCol w="2672069">
                  <a:extLst>
                    <a:ext uri="{9D8B030D-6E8A-4147-A177-3AD203B41FA5}">
                      <a16:colId xmlns:a16="http://schemas.microsoft.com/office/drawing/2014/main" val="2838257154"/>
                    </a:ext>
                  </a:extLst>
                </a:gridCol>
                <a:gridCol w="976646">
                  <a:extLst>
                    <a:ext uri="{9D8B030D-6E8A-4147-A177-3AD203B41FA5}">
                      <a16:colId xmlns:a16="http://schemas.microsoft.com/office/drawing/2014/main" val="878194567"/>
                    </a:ext>
                  </a:extLst>
                </a:gridCol>
                <a:gridCol w="4007678">
                  <a:extLst>
                    <a:ext uri="{9D8B030D-6E8A-4147-A177-3AD203B41FA5}">
                      <a16:colId xmlns:a16="http://schemas.microsoft.com/office/drawing/2014/main" val="1969607674"/>
                    </a:ext>
                  </a:extLst>
                </a:gridCol>
              </a:tblGrid>
              <a:tr h="16780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Percepción de la Población Atendida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0.000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sugiere que una vez definida la PO y PA con claridad, se generen e implementen instrumentos de medición referentes al grado de satisfacción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087481"/>
                  </a:ext>
                </a:extLst>
              </a:tr>
              <a:tr h="11197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Medición de Resultados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0.800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recomienda incorporar evaluaciones de impacto al programa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351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41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94611" y="1514810"/>
            <a:ext cx="7636041" cy="4155048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2"/>
                </a:solidFill>
                <a:latin typeface="Montserrat" panose="00000500000000000000" pitchFamily="2" charset="0"/>
              </a:rPr>
              <a:t>Opiniones del Evaluador</a:t>
            </a:r>
          </a:p>
          <a:p>
            <a:pPr>
              <a:spcAft>
                <a:spcPts val="600"/>
              </a:spcAft>
            </a:pPr>
            <a:r>
              <a:rPr lang="es-ES" sz="20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. . . </a:t>
            </a:r>
          </a:p>
          <a:p>
            <a:pPr marL="285750" indent="-285750" algn="just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chemeClr val="bg1"/>
                </a:solidFill>
                <a:latin typeface="Montserrat" panose="00000500000000000000" pitchFamily="2" charset="0"/>
              </a:rPr>
              <a:t>Por </a:t>
            </a:r>
            <a:r>
              <a:rPr lang="es-ES" dirty="0">
                <a:solidFill>
                  <a:schemeClr val="bg1"/>
                </a:solidFill>
                <a:latin typeface="Montserrat" panose="00000500000000000000" pitchFamily="2" charset="0"/>
              </a:rPr>
              <a:t>ser el Programa de Desarrollo Comunitario “Comunidad </a:t>
            </a:r>
            <a:r>
              <a:rPr lang="es-ES" dirty="0" err="1">
                <a:solidFill>
                  <a:schemeClr val="bg1"/>
                </a:solidFill>
                <a:latin typeface="Montserrat" panose="00000500000000000000" pitchFamily="2" charset="0"/>
              </a:rPr>
              <a:t>DIFerente</a:t>
            </a:r>
            <a:r>
              <a:rPr lang="es-ES" dirty="0">
                <a:solidFill>
                  <a:schemeClr val="bg1"/>
                </a:solidFill>
                <a:latin typeface="Montserrat" panose="00000500000000000000" pitchFamily="2" charset="0"/>
              </a:rPr>
              <a:t>” un generador de procesos sociales, se solicita </a:t>
            </a:r>
            <a:r>
              <a:rPr lang="es-ES" sz="2000" b="1" dirty="0">
                <a:latin typeface="Montserrat" panose="00000500000000000000" pitchFamily="2" charset="0"/>
              </a:rPr>
              <a:t>se considere para futuras evaluaciones un espacio para mostrar las particularidades de este Programa</a:t>
            </a:r>
            <a:r>
              <a:rPr lang="es-ES" b="1" dirty="0">
                <a:latin typeface="Montserrat" panose="00000500000000000000" pitchFamily="2" charset="0"/>
              </a:rPr>
              <a:t>, a fin de obtener una evaluación más completa.</a:t>
            </a:r>
            <a:r>
              <a:rPr lang="es-ES" b="1" dirty="0">
                <a:solidFill>
                  <a:schemeClr val="bg1"/>
                </a:solidFill>
                <a:latin typeface="Montserrat" panose="00000500000000000000" pitchFamily="2" charset="0"/>
              </a:rPr>
              <a:t> </a:t>
            </a:r>
            <a:r>
              <a:rPr lang="es-ES" dirty="0">
                <a:solidFill>
                  <a:schemeClr val="bg1"/>
                </a:solidFill>
                <a:latin typeface="Montserrat" panose="00000500000000000000" pitchFamily="2" charset="0"/>
              </a:rPr>
              <a:t>Los modelos de evaluación deben ser más incluyentes y sensibles a la particularidad del Programa de Desarrollo Comunitario que </a:t>
            </a:r>
            <a:r>
              <a:rPr lang="es-ES" b="1" dirty="0">
                <a:latin typeface="Montserrat" panose="00000500000000000000" pitchFamily="2" charset="0"/>
              </a:rPr>
              <a:t>atiende y depende de los procesos sociales.</a:t>
            </a:r>
            <a:endParaRPr lang="en-US" b="1" dirty="0">
              <a:latin typeface="Montserrat" panose="00000500000000000000" pitchFamily="2" charset="0"/>
            </a:endParaRPr>
          </a:p>
          <a:p>
            <a:r>
              <a:rPr lang="es-ES" sz="2000" b="1" dirty="0" smtClean="0">
                <a:solidFill>
                  <a:schemeClr val="bg1"/>
                </a:solidFill>
                <a:latin typeface="Montserrat" panose="00000500000000000000" pitchFamily="2" charset="0"/>
              </a:rPr>
              <a:t>. . . </a:t>
            </a:r>
            <a:endParaRPr lang="es-ES" sz="2000" b="1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endParaRPr lang="en-US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224589" y="6355455"/>
            <a:ext cx="9673390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hlinkClick r:id="rId2"/>
              </a:rPr>
              <a:t>https://www.coneval.org.mx/Evaluacion/Documents/EVALUACIONES/ECR_2017/Salud_2017_ECyR_S251_Comidad_DIFerente.zip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173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481262" y="978568"/>
            <a:ext cx="3834063" cy="6112043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</a:rPr>
              <a:t>P R O P U E S T A: </a:t>
            </a:r>
          </a:p>
          <a:p>
            <a:pPr algn="ctr"/>
            <a:r>
              <a:rPr lang="es-MX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anose="00000500000000000000" pitchFamily="2" charset="0"/>
              </a:rPr>
              <a:t> </a:t>
            </a:r>
            <a:r>
              <a:rPr lang="es-MX" sz="2000" b="1" cap="small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anose="00000500000000000000" pitchFamily="2" charset="0"/>
              </a:rPr>
              <a:t>Dos Tipos de Evaluación</a:t>
            </a:r>
            <a:endParaRPr lang="es-MX" sz="2000" dirty="0">
              <a:latin typeface="Montserrat" panose="00000500000000000000" pitchFamily="2" charset="0"/>
            </a:endParaRPr>
          </a:p>
          <a:p>
            <a:pPr algn="ctr"/>
            <a:endParaRPr lang="es-MX" sz="2800" dirty="0" smtClean="0">
              <a:solidFill>
                <a:srgbClr val="FFFF00"/>
              </a:solidFill>
              <a:latin typeface="Montserrat" panose="00000500000000000000" pitchFamily="2" charset="0"/>
            </a:endParaRPr>
          </a:p>
          <a:p>
            <a:pPr marL="342900" indent="-342900">
              <a:buAutoNum type="arabicParenR"/>
            </a:pPr>
            <a:r>
              <a:rPr lang="es-MX" sz="2400" dirty="0" smtClean="0">
                <a:solidFill>
                  <a:srgbClr val="FFFF00"/>
                </a:solidFill>
                <a:latin typeface="Montserrat" panose="00000500000000000000" pitchFamily="2" charset="0"/>
              </a:rPr>
              <a:t>Evaluación de la satisfacción con los bienes y servicios que ofrece el PSBC o con el Programa mismo.</a:t>
            </a:r>
          </a:p>
          <a:p>
            <a:pPr marL="342900" indent="-342900">
              <a:buAutoNum type="arabicParenR"/>
            </a:pPr>
            <a:endParaRPr lang="es-MX" sz="2400" dirty="0">
              <a:solidFill>
                <a:srgbClr val="FFFF00"/>
              </a:solidFill>
              <a:latin typeface="Montserrat" panose="00000500000000000000" pitchFamily="2" charset="0"/>
            </a:endParaRPr>
          </a:p>
          <a:p>
            <a:pPr marL="342900" indent="-342900">
              <a:buAutoNum type="arabicParenR"/>
            </a:pPr>
            <a:r>
              <a:rPr lang="es-MX" sz="2400" dirty="0" smtClean="0">
                <a:solidFill>
                  <a:srgbClr val="FFFF00"/>
                </a:solidFill>
                <a:latin typeface="Montserrat" panose="00000500000000000000" pitchFamily="2" charset="0"/>
              </a:rPr>
              <a:t>Evaluación de resultados o impacto</a:t>
            </a:r>
          </a:p>
        </p:txBody>
      </p:sp>
      <p:sp>
        <p:nvSpPr>
          <p:cNvPr id="3" name="Flecha derecha 2"/>
          <p:cNvSpPr/>
          <p:nvPr/>
        </p:nvSpPr>
        <p:spPr>
          <a:xfrm>
            <a:off x="4636171" y="3537281"/>
            <a:ext cx="1534218" cy="529389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echa derecha 3"/>
          <p:cNvSpPr/>
          <p:nvPr/>
        </p:nvSpPr>
        <p:spPr>
          <a:xfrm>
            <a:off x="4636171" y="5534524"/>
            <a:ext cx="1534218" cy="529390"/>
          </a:xfrm>
          <a:prstGeom prst="rightArrow">
            <a:avLst/>
          </a:prstGeom>
          <a:solidFill>
            <a:srgbClr val="99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ángulo redondeado 4"/>
          <p:cNvSpPr/>
          <p:nvPr/>
        </p:nvSpPr>
        <p:spPr>
          <a:xfrm>
            <a:off x="6450864" y="2703091"/>
            <a:ext cx="2839452" cy="16683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Montserrat" panose="00000500000000000000" pitchFamily="2" charset="0"/>
              </a:rPr>
              <a:t>Cuestionario de Satisfacción</a:t>
            </a:r>
            <a:endParaRPr lang="en-US" sz="2400" dirty="0">
              <a:latin typeface="Montserrat" panose="00000500000000000000" pitchFamily="2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6272464" y="4604084"/>
            <a:ext cx="3434818" cy="2326105"/>
          </a:xfrm>
          <a:prstGeom prst="roundRect">
            <a:avLst/>
          </a:prstGeom>
          <a:solidFill>
            <a:srgbClr val="99CC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latin typeface="Montserrat" panose="00000500000000000000" pitchFamily="2" charset="0"/>
              </a:rPr>
              <a:t>Cuestionario Diagnóstico sobre la Salud y el Bienestar de las Comunidades</a:t>
            </a:r>
            <a:endParaRPr lang="en-US" sz="2400" dirty="0">
              <a:latin typeface="Montserrat" panose="00000500000000000000" pitchFamily="2" charset="0"/>
            </a:endParaRPr>
          </a:p>
        </p:txBody>
      </p:sp>
      <p:sp>
        <p:nvSpPr>
          <p:cNvPr id="8" name="Llamada de flecha hacia abajo 7"/>
          <p:cNvSpPr/>
          <p:nvPr/>
        </p:nvSpPr>
        <p:spPr>
          <a:xfrm>
            <a:off x="6144126" y="1138985"/>
            <a:ext cx="3274526" cy="1010652"/>
          </a:xfrm>
          <a:prstGeom prst="downArrowCallou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ontserrat" panose="00000500000000000000" pitchFamily="2" charset="0"/>
              </a:rPr>
              <a:t>Dos instrumentos</a:t>
            </a:r>
            <a:endParaRPr lang="en-US" sz="2400" b="1" dirty="0">
              <a:solidFill>
                <a:schemeClr val="accent4">
                  <a:lumMod val="20000"/>
                  <a:lumOff val="8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7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97D604D5-2DDF-5346-87FB-EF8FE2427B49}"/>
              </a:ext>
            </a:extLst>
          </p:cNvPr>
          <p:cNvSpPr txBox="1">
            <a:spLocks/>
          </p:cNvSpPr>
          <p:nvPr/>
        </p:nvSpPr>
        <p:spPr>
          <a:xfrm>
            <a:off x="1039352" y="1326895"/>
            <a:ext cx="7886700" cy="1075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200" b="1" cap="small" dirty="0" smtClean="0">
                <a:solidFill>
                  <a:srgbClr val="6D0001"/>
                </a:solidFill>
                <a:latin typeface="Montserrat" pitchFamily="2" charset="77"/>
              </a:rPr>
              <a:t>En El </a:t>
            </a:r>
            <a:r>
              <a:rPr lang="es-MX" sz="3200" b="1" dirty="0" smtClean="0">
                <a:solidFill>
                  <a:srgbClr val="6D0001"/>
                </a:solidFill>
                <a:latin typeface="Montserrat" pitchFamily="2" charset="77"/>
              </a:rPr>
              <a:t>PASBIC</a:t>
            </a:r>
          </a:p>
          <a:p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  <a:latin typeface="Montserrat" pitchFamily="2" charset="77"/>
              </a:rPr>
              <a:t>Evaluación y Seguimiento</a:t>
            </a:r>
            <a:endParaRPr lang="es-MX" dirty="0">
              <a:solidFill>
                <a:schemeClr val="accent2">
                  <a:lumMod val="75000"/>
                </a:schemeClr>
              </a:solidFill>
              <a:latin typeface="Montserrat" pitchFamily="2" charset="77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55364" y="2789695"/>
            <a:ext cx="7819936" cy="3890074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2400" dirty="0" smtClean="0">
              <a:latin typeface="Montserrat" panose="00000500000000000000" pitchFamily="2" charset="0"/>
            </a:endParaRPr>
          </a:p>
          <a:p>
            <a:r>
              <a:rPr lang="es-ES" sz="2400" dirty="0">
                <a:latin typeface="Montserrat" panose="00000500000000000000" pitchFamily="2" charset="0"/>
              </a:rPr>
              <a:t>Describir los procedimientos e instrumentos previstos para evaluar:</a:t>
            </a:r>
            <a:endParaRPr lang="en-US" sz="2400" dirty="0">
              <a:latin typeface="Montserrat" panose="00000500000000000000" pitchFamily="2" charset="0"/>
            </a:endParaRPr>
          </a:p>
          <a:p>
            <a:r>
              <a:rPr lang="es-ES" sz="2400" dirty="0">
                <a:latin typeface="Montserrat" panose="00000500000000000000" pitchFamily="2" charset="0"/>
              </a:rPr>
              <a:t> </a:t>
            </a:r>
            <a:endParaRPr lang="en-US" sz="2400" dirty="0">
              <a:latin typeface="Montserrat" panose="00000500000000000000" pitchFamily="2" charset="0"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Montserrat" panose="00000500000000000000" pitchFamily="2" charset="0"/>
              </a:rPr>
              <a:t>Objetivo general</a:t>
            </a:r>
            <a:endParaRPr lang="en-US" sz="2000" dirty="0">
              <a:latin typeface="Montserrat" panose="00000500000000000000" pitchFamily="2" charset="0"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Montserrat" panose="00000500000000000000" pitchFamily="2" charset="0"/>
              </a:rPr>
              <a:t>Objetivos específicos 2020, así como las </a:t>
            </a:r>
            <a:endParaRPr lang="en-US" sz="2000" dirty="0">
              <a:latin typeface="Montserrat" panose="00000500000000000000" pitchFamily="2" charset="0"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Montserrat" panose="00000500000000000000" pitchFamily="2" charset="0"/>
              </a:rPr>
              <a:t>Acciones de capacitación y de la EAIC </a:t>
            </a:r>
            <a:endParaRPr lang="en-US" sz="2000" dirty="0">
              <a:latin typeface="Montserrat" panose="00000500000000000000" pitchFamily="2" charset="0"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Montserrat" panose="00000500000000000000" pitchFamily="2" charset="0"/>
              </a:rPr>
              <a:t>Avance en el Índice de Salud y Bienestar Comunitario (ISBC)  </a:t>
            </a:r>
            <a:endParaRPr lang="en-US" sz="2000" dirty="0">
              <a:latin typeface="Montserrat" panose="00000500000000000000" pitchFamily="2" charset="0"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dirty="0">
                <a:latin typeface="Montserrat" panose="00000500000000000000" pitchFamily="2" charset="0"/>
              </a:rPr>
              <a:t>Satisfacción de los GD con el Programa. </a:t>
            </a:r>
            <a:endParaRPr lang="en-US" sz="2000" dirty="0">
              <a:latin typeface="Montserrat" panose="00000500000000000000" pitchFamily="2" charset="0"/>
            </a:endParaRPr>
          </a:p>
          <a:p>
            <a:pPr algn="ctr">
              <a:spcAft>
                <a:spcPts val="600"/>
              </a:spcAft>
            </a:pPr>
            <a:endParaRPr lang="en-US" sz="24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97D604D5-2DDF-5346-87FB-EF8FE2427B49}"/>
              </a:ext>
            </a:extLst>
          </p:cNvPr>
          <p:cNvSpPr txBox="1">
            <a:spLocks/>
          </p:cNvSpPr>
          <p:nvPr/>
        </p:nvSpPr>
        <p:spPr>
          <a:xfrm>
            <a:off x="1085850" y="2878088"/>
            <a:ext cx="7886700" cy="2401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3200" b="1" dirty="0" smtClean="0">
                <a:solidFill>
                  <a:srgbClr val="6D0001"/>
                </a:solidFill>
                <a:latin typeface="Montserrat" pitchFamily="2" charset="77"/>
              </a:rPr>
              <a:t>Avances Comisión </a:t>
            </a:r>
          </a:p>
          <a:p>
            <a:r>
              <a:rPr lang="es-MX" sz="3200" b="1" dirty="0" smtClean="0">
                <a:solidFill>
                  <a:srgbClr val="6D0001"/>
                </a:solidFill>
                <a:latin typeface="Montserrat" pitchFamily="2" charset="77"/>
              </a:rPr>
              <a:t>Evaluación de la Salud </a:t>
            </a:r>
            <a:r>
              <a:rPr lang="es-MX" sz="3200" b="1" dirty="0">
                <a:solidFill>
                  <a:srgbClr val="6D0001"/>
                </a:solidFill>
                <a:latin typeface="Montserrat" pitchFamily="2" charset="77"/>
              </a:rPr>
              <a:t>y </a:t>
            </a:r>
            <a:r>
              <a:rPr lang="es-MX" sz="3200" b="1" dirty="0" smtClean="0">
                <a:solidFill>
                  <a:srgbClr val="6D0001"/>
                </a:solidFill>
                <a:latin typeface="Montserrat" pitchFamily="2" charset="77"/>
              </a:rPr>
              <a:t>el Bienestar de la Comunidad</a:t>
            </a:r>
            <a:endParaRPr lang="es-MX" sz="28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277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redondeado 5"/>
          <p:cNvSpPr/>
          <p:nvPr/>
        </p:nvSpPr>
        <p:spPr>
          <a:xfrm>
            <a:off x="2057400" y="3779520"/>
            <a:ext cx="6507480" cy="1539240"/>
          </a:xfrm>
          <a:prstGeom prst="round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Montserrat" panose="00000500000000000000" pitchFamily="2" charset="0"/>
              </a:rPr>
              <a:t>Contar con elementos para identificar los </a:t>
            </a:r>
            <a:r>
              <a:rPr lang="es-MX" b="1" dirty="0" smtClean="0">
                <a:solidFill>
                  <a:schemeClr val="tx1"/>
                </a:solidFill>
                <a:latin typeface="Montserrat" panose="00000500000000000000" pitchFamily="2" charset="0"/>
              </a:rPr>
              <a:t>cambios en  la salud y el bienestar de las comunidades </a:t>
            </a:r>
            <a:r>
              <a:rPr lang="es-MX" dirty="0" smtClean="0">
                <a:solidFill>
                  <a:schemeClr val="tx1"/>
                </a:solidFill>
                <a:latin typeface="Montserrat" panose="00000500000000000000" pitchFamily="2" charset="0"/>
              </a:rPr>
              <a:t>de la cobertura del PSBC, a través de la aplicación de un cuestionario diagnóstico.</a:t>
            </a:r>
            <a:endParaRPr lang="es-MX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2621280" y="2114227"/>
            <a:ext cx="5029200" cy="10820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cap="small" dirty="0">
                <a:solidFill>
                  <a:schemeClr val="tx1"/>
                </a:solidFill>
                <a:latin typeface="Montserrat" panose="00000500000000000000" pitchFamily="2" charset="0"/>
              </a:rPr>
              <a:t>Objetivo de la </a:t>
            </a:r>
            <a:r>
              <a:rPr lang="es-MX" sz="2400" b="1" cap="small" dirty="0" smtClean="0">
                <a:solidFill>
                  <a:schemeClr val="tx1"/>
                </a:solidFill>
                <a:latin typeface="Montserrat" panose="00000500000000000000" pitchFamily="2" charset="0"/>
              </a:rPr>
              <a:t>evaluación del PSBC</a:t>
            </a:r>
            <a:endParaRPr lang="es-MX" sz="2400" b="1" cap="small" dirty="0">
              <a:solidFill>
                <a:schemeClr val="tx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9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2095</TotalTime>
  <Words>1394</Words>
  <Application>Microsoft Office PowerPoint</Application>
  <PresentationFormat>Personalizado</PresentationFormat>
  <Paragraphs>358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Montserrat</vt:lpstr>
      <vt:lpstr>Times New Roman</vt:lpstr>
      <vt:lpstr>Wingdings</vt:lpstr>
      <vt:lpstr>Tema de Office</vt:lpstr>
      <vt:lpstr>DISEÑO DE EVALUACIONES (QUE NO SEAN ID)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¿A qué responde?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PRINCIPALES OBSERVACIONES Y RECOMENDACIONES AL CUESTIONARIO PRELIMINAR</vt:lpstr>
      <vt:lpstr>PRINCIPALES OBSERVACIONES Y RECOMENDACIONES AL CUESTIONARIO PRELIMINAR</vt:lpstr>
      <vt:lpstr>PRINCIPALES OBSERVACIONES Y RECOMENDACIONES AL CUESTIONARIO PRELIMINAR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Eliseo Rodriguez Mendez</dc:creator>
  <cp:lastModifiedBy>Marisa</cp:lastModifiedBy>
  <cp:revision>168</cp:revision>
  <dcterms:created xsi:type="dcterms:W3CDTF">2019-02-13T17:58:19Z</dcterms:created>
  <dcterms:modified xsi:type="dcterms:W3CDTF">2019-12-18T15:27:07Z</dcterms:modified>
</cp:coreProperties>
</file>