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344" r:id="rId3"/>
    <p:sldId id="339" r:id="rId4"/>
    <p:sldId id="341" r:id="rId5"/>
    <p:sldId id="345" r:id="rId6"/>
    <p:sldId id="346" r:id="rId7"/>
    <p:sldId id="349" r:id="rId8"/>
    <p:sldId id="352" r:id="rId9"/>
    <p:sldId id="353" r:id="rId10"/>
    <p:sldId id="351" r:id="rId11"/>
    <p:sldId id="347" r:id="rId12"/>
    <p:sldId id="334" r:id="rId13"/>
    <p:sldId id="258" r:id="rId14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5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FF"/>
    <a:srgbClr val="6D0001"/>
    <a:srgbClr val="FF3399"/>
    <a:srgbClr val="990099"/>
    <a:srgbClr val="000000"/>
    <a:srgbClr val="441D6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023" autoAdjust="0"/>
  </p:normalViewPr>
  <p:slideViewPr>
    <p:cSldViewPr snapToGrid="0" snapToObjects="1" showGuides="1">
      <p:cViewPr>
        <p:scale>
          <a:sx n="51" d="100"/>
          <a:sy n="51" d="100"/>
        </p:scale>
        <p:origin x="1836" y="258"/>
      </p:cViewPr>
      <p:guideLst>
        <p:guide orient="horz" pos="2425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7F8C3-DB06-43D5-BF09-E50FA72FB8AE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FF6-50AF-4202-819C-4538823BF2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39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4FF6-50AF-4202-819C-4538823BF20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31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5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8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9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87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7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7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8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8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6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47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18CD-CF7D-BD43-B66A-40AC221468D4}" type="datetimeFigureOut">
              <a:rPr lang="es-MX" smtClean="0"/>
              <a:t>18/12/2019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83FF-8703-BF4E-910A-D9AB149298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2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esquivel@dif.gob.mx" TargetMode="External"/><Relationship Id="rId7" Type="http://schemas.openxmlformats.org/officeDocument/2006/relationships/hyperlink" Target="mailto:marianelly.villegas@dif.gob.mx" TargetMode="External"/><Relationship Id="rId2" Type="http://schemas.openxmlformats.org/officeDocument/2006/relationships/hyperlink" Target="mailto:teresa.navarro@dif.gob.m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isa.gonzalez@dif.gob.mx" TargetMode="External"/><Relationship Id="rId5" Type="http://schemas.openxmlformats.org/officeDocument/2006/relationships/hyperlink" Target="mailto:Isambrano@dif.gob.mx" TargetMode="External"/><Relationship Id="rId4" Type="http://schemas.openxmlformats.org/officeDocument/2006/relationships/hyperlink" Target="mailto:Hcarbajal@dif.gob.m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207826" y="2687667"/>
            <a:ext cx="7772400" cy="1599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rgbClr val="6D0001"/>
                </a:solidFill>
                <a:latin typeface="Montserrat" pitchFamily="2" charset="77"/>
                <a:ea typeface="+mn-ea"/>
                <a:cs typeface="+mn-cs"/>
              </a:rPr>
              <a:t>Programa de Salud y Bienestar Comunitario</a:t>
            </a:r>
          </a:p>
          <a:p>
            <a:r>
              <a:rPr lang="es-ES" sz="4800" b="1" dirty="0">
                <a:solidFill>
                  <a:srgbClr val="6D0001"/>
                </a:solidFill>
                <a:latin typeface="Montserrat" pitchFamily="2" charset="77"/>
                <a:ea typeface="+mn-ea"/>
                <a:cs typeface="+mn-cs"/>
              </a:rPr>
              <a:t>Encuesta de Satisfacción 2020</a:t>
            </a:r>
          </a:p>
        </p:txBody>
      </p:sp>
    </p:spTree>
    <p:extLst>
      <p:ext uri="{BB962C8B-B14F-4D97-AF65-F5344CB8AC3E}">
        <p14:creationId xmlns:p14="http://schemas.microsoft.com/office/powerpoint/2010/main" val="30277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515" y="969819"/>
            <a:ext cx="8675370" cy="738212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solidFill>
                  <a:prstClr val="black"/>
                </a:solidFill>
                <a:latin typeface="Montserrat" panose="00000500000000000000" pitchFamily="2" charset="0"/>
              </a:rPr>
              <a:t>Preguntas encuesta asesorías técnicas</a:t>
            </a:r>
            <a:endParaRPr lang="es-MX" sz="2800" b="1" dirty="0">
              <a:latin typeface="Montserrat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" y="1846053"/>
            <a:ext cx="8675370" cy="5154505"/>
          </a:xfrm>
        </p:spPr>
        <p:txBody>
          <a:bodyPr>
            <a:normAutofit/>
          </a:bodyPr>
          <a:lstStyle/>
          <a:p>
            <a:pPr lvl="0"/>
            <a:r>
              <a:rPr lang="es-MX" sz="1900" b="1" dirty="0">
                <a:solidFill>
                  <a:prstClr val="black"/>
                </a:solidFill>
                <a:latin typeface="Montserrat"/>
              </a:rPr>
              <a:t>Desempeño del capacitador. </a:t>
            </a:r>
            <a:endParaRPr lang="es-MX" sz="1900" dirty="0">
              <a:solidFill>
                <a:prstClr val="black"/>
              </a:solidFill>
              <a:latin typeface="Montserrat"/>
            </a:endParaRPr>
          </a:p>
          <a:p>
            <a:pPr marL="0" lvl="0" indent="0">
              <a:buNone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1.¿Que tanto le gustaron las recomendaciones para instalar y manejar su proyecto?</a:t>
            </a:r>
          </a:p>
          <a:p>
            <a:pPr marL="0" lvl="0" indent="0">
              <a:buNone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2.¿Qué tanto le explicaron y demostraron el uso de materiales, aparatos, herramientas o equipo?</a:t>
            </a:r>
          </a:p>
          <a:p>
            <a:pPr marL="0" lvl="0" indent="0">
              <a:buNone/>
            </a:pPr>
            <a:endParaRPr lang="es-MX" sz="1900" dirty="0">
              <a:solidFill>
                <a:prstClr val="black"/>
              </a:solidFill>
              <a:latin typeface="Montserrat"/>
            </a:endParaRPr>
          </a:p>
          <a:p>
            <a:pPr lvl="0"/>
            <a:r>
              <a:rPr lang="es-MX" sz="1900" b="1" dirty="0">
                <a:solidFill>
                  <a:prstClr val="black"/>
                </a:solidFill>
                <a:latin typeface="Montserrat"/>
              </a:rPr>
              <a:t>Utilidad del proyecto </a:t>
            </a:r>
            <a:endParaRPr lang="es-MX" sz="1900" dirty="0">
              <a:solidFill>
                <a:prstClr val="black"/>
              </a:solidFill>
              <a:latin typeface="Montserrat"/>
            </a:endParaRPr>
          </a:p>
          <a:p>
            <a:pPr marL="0" lvl="0" indent="0">
              <a:buNone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3. ¿Qué tanto considera que el proyecto le ayudará a mejorar su vida?</a:t>
            </a:r>
          </a:p>
          <a:p>
            <a:pPr marL="0" lvl="0" indent="0">
              <a:buNone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4. ¿Hasta ahorita está satisfecho con los avances del proyecto?</a:t>
            </a:r>
          </a:p>
          <a:p>
            <a:pPr marL="0" lvl="0" indent="0">
              <a:buNone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 5. ¿Cree que el proyecto en el que participa beneficiará a la comunidad?</a:t>
            </a:r>
          </a:p>
          <a:p>
            <a:pPr marL="0" lvl="0" indent="0">
              <a:buNone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 </a:t>
            </a:r>
          </a:p>
          <a:p>
            <a:pPr marL="0" lvl="0" indent="0">
              <a:buNone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6. ¿Algún comentario o sugerencia final que desee dejar al respecto de los insumos y las asesorías técnicas otorgadas? </a:t>
            </a:r>
          </a:p>
          <a:p>
            <a:endParaRPr lang="es-MX" sz="1900" dirty="0"/>
          </a:p>
        </p:txBody>
      </p:sp>
    </p:spTree>
    <p:extLst>
      <p:ext uri="{BB962C8B-B14F-4D97-AF65-F5344CB8AC3E}">
        <p14:creationId xmlns:p14="http://schemas.microsoft.com/office/powerpoint/2010/main" val="3912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515" y="1025236"/>
            <a:ext cx="8675370" cy="429491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/>
              <a:t>Hoja de Excel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4371" y="1508654"/>
            <a:ext cx="8235774" cy="54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37360" y="157122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Montserrat" panose="00000500000000000000" pitchFamily="2" charset="0"/>
              </a:rPr>
              <a:t>María Teresa Navarro Torres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46459" y="1853094"/>
            <a:ext cx="3245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2"/>
              </a:rPr>
              <a:t>teresa.navarro@dif.gob.mx</a:t>
            </a:r>
            <a:endParaRPr lang="es-MX" dirty="0"/>
          </a:p>
          <a:p>
            <a:r>
              <a:rPr lang="es-MX" dirty="0"/>
              <a:t>Ext 4135</a:t>
            </a:r>
          </a:p>
          <a:p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785454" y="1566065"/>
            <a:ext cx="363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Marianelly</a:t>
            </a:r>
            <a:r>
              <a:rPr lang="es-MX" b="1" dirty="0">
                <a:solidFill>
                  <a:srgbClr val="C00000"/>
                </a:solidFill>
                <a:latin typeface="Montserrat" panose="00000500000000000000" pitchFamily="2" charset="0"/>
              </a:rPr>
              <a:t> Villegas Martínez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785454" y="3040569"/>
            <a:ext cx="344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Marissa</a:t>
            </a:r>
            <a:r>
              <a:rPr lang="es-MX" sz="2400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s-MX" b="1" dirty="0">
                <a:solidFill>
                  <a:srgbClr val="C00000"/>
                </a:solidFill>
                <a:latin typeface="Montserrat" panose="00000500000000000000" pitchFamily="2" charset="0"/>
              </a:rPr>
              <a:t>González </a:t>
            </a:r>
            <a:r>
              <a:rPr lang="es-MX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González</a:t>
            </a:r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377646" y="3404088"/>
            <a:ext cx="2826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mesquivel@dif.gob.mx</a:t>
            </a:r>
            <a:endParaRPr lang="es-MX" dirty="0"/>
          </a:p>
          <a:p>
            <a:r>
              <a:rPr lang="es-MX" dirty="0"/>
              <a:t>Ext 4108</a:t>
            </a:r>
          </a:p>
          <a:p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37360" y="3146552"/>
            <a:ext cx="3691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Montserrat" panose="00000500000000000000" pitchFamily="2" charset="0"/>
              </a:rPr>
              <a:t>Marina Esquivel Treviño</a:t>
            </a:r>
          </a:p>
          <a:p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63579" y="4799982"/>
            <a:ext cx="326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4"/>
              </a:rPr>
              <a:t>Hcarbajal@dif.gob.mx</a:t>
            </a:r>
            <a:endParaRPr lang="es-MX" dirty="0"/>
          </a:p>
          <a:p>
            <a:r>
              <a:rPr lang="es-MX" dirty="0"/>
              <a:t>Ext 4114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785454" y="4507436"/>
            <a:ext cx="349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Montserrat" panose="00000500000000000000" pitchFamily="2" charset="0"/>
              </a:rPr>
              <a:t>Ivonne Sambrano Soriano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337359" y="4507436"/>
            <a:ext cx="349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Montserrat" panose="00000500000000000000" pitchFamily="2" charset="0"/>
              </a:rPr>
              <a:t>Héctor Robles Carbajal</a:t>
            </a:r>
          </a:p>
          <a:p>
            <a:r>
              <a:rPr lang="es-MX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</a:p>
          <a:p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endParaRPr lang="es-MX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13827" y="4799640"/>
            <a:ext cx="274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5"/>
              </a:rPr>
              <a:t>Isambrano@dif.gob.mx</a:t>
            </a:r>
            <a:endParaRPr lang="es-MX" dirty="0"/>
          </a:p>
          <a:p>
            <a:r>
              <a:rPr lang="es-MX" dirty="0"/>
              <a:t>Ext 4119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785454" y="3382302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hlinkClick r:id="rId6"/>
            </a:endParaRPr>
          </a:p>
          <a:p>
            <a:r>
              <a:rPr lang="es-MX" dirty="0">
                <a:hlinkClick r:id="rId6"/>
              </a:rPr>
              <a:t>marisa.gonzalez@dif.gob.mx</a:t>
            </a:r>
            <a:endParaRPr lang="es-MX" dirty="0"/>
          </a:p>
          <a:p>
            <a:r>
              <a:rPr lang="es-MX" dirty="0"/>
              <a:t>Ext 4110</a:t>
            </a:r>
          </a:p>
          <a:p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785454" y="1757119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hlinkClick r:id="rId7"/>
            </a:endParaRPr>
          </a:p>
          <a:p>
            <a:r>
              <a:rPr lang="es-MX" dirty="0">
                <a:hlinkClick r:id="rId7"/>
              </a:rPr>
              <a:t>marianelly.villegas@dif.gob.mx</a:t>
            </a:r>
            <a:endParaRPr lang="es-MX" dirty="0"/>
          </a:p>
          <a:p>
            <a:r>
              <a:rPr lang="es-MX" dirty="0"/>
              <a:t>Ext 7450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98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02000" y="1417653"/>
            <a:ext cx="5198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990033"/>
                </a:solidFill>
                <a:latin typeface="Montserrat" panose="00000500000000000000" pitchFamily="2" charset="0"/>
              </a:rPr>
              <a:t>Gracias !!!!!</a:t>
            </a:r>
          </a:p>
        </p:txBody>
      </p:sp>
    </p:spTree>
    <p:extLst>
      <p:ext uri="{BB962C8B-B14F-4D97-AF65-F5344CB8AC3E}">
        <p14:creationId xmlns:p14="http://schemas.microsoft.com/office/powerpoint/2010/main" val="28364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515" y="1224954"/>
            <a:ext cx="8675370" cy="845388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Montserrat" panose="00000500000000000000" pitchFamily="2" charset="0"/>
              </a:rPr>
              <a:t>Encuesta de satisfacción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" y="1621766"/>
            <a:ext cx="8675370" cy="5365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3500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s-MX" dirty="0"/>
          </a:p>
          <a:p>
            <a:pPr algn="just"/>
            <a:r>
              <a:rPr lang="es-MX" dirty="0"/>
              <a:t>Forma parte del proceso de evaluación y de satisfacción de la intervención comunitaria que se otorga con respecto a las acciones de capacitación así como los proyectos comunitarios.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4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277" y="983674"/>
            <a:ext cx="8675370" cy="63730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latin typeface="Montserrat"/>
              </a:rPr>
              <a:t>Procedimiento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056" y="1911927"/>
            <a:ext cx="9227126" cy="51538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MX" sz="2400" dirty="0">
                <a:latin typeface="Montserrat"/>
              </a:rPr>
              <a:t>1. Solicitar a las personas contratadas la aplicación de la encuesta de satisfacción del SNDIF al término de su servicio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Montserrat"/>
              </a:rPr>
              <a:t>2. Aplicación de encuestas a los integrantes de los GD de manera individual, por parte del servicio contratado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Montserrat"/>
              </a:rPr>
              <a:t>3. Registro de datos generales de la empresa capacitadora/capacitador independiente/universidad/ y registro de respuestas en la base de datos </a:t>
            </a:r>
          </a:p>
          <a:p>
            <a:pPr>
              <a:lnSpc>
                <a:spcPct val="110000"/>
              </a:lnSpc>
            </a:pPr>
            <a:r>
              <a:rPr lang="es-MX" sz="2400" dirty="0">
                <a:latin typeface="Montserrat"/>
              </a:rPr>
              <a:t>4. Envío de informe de resultados al área de desarrollo comunitario del SEDIF, así como el envío en físico de las encuestas aplicadas para su resguardo</a:t>
            </a:r>
          </a:p>
          <a:p>
            <a:pPr>
              <a:lnSpc>
                <a:spcPct val="110000"/>
              </a:lnSpc>
            </a:pPr>
            <a:r>
              <a:rPr lang="es-MX" sz="2400" dirty="0">
                <a:latin typeface="Montserrat"/>
              </a:rPr>
              <a:t>5. Envío de informe de satisfacción de beneficiarios por parte del SEDIF al SNDIF. </a:t>
            </a:r>
          </a:p>
          <a:p>
            <a:pPr algn="ctr">
              <a:lnSpc>
                <a:spcPct val="150000"/>
              </a:lnSpc>
            </a:pPr>
            <a:endParaRPr lang="es-MX" sz="2400" i="1" dirty="0">
              <a:latin typeface="Montserrat"/>
            </a:endParaRPr>
          </a:p>
          <a:p>
            <a:pPr algn="ctr">
              <a:lnSpc>
                <a:spcPct val="150000"/>
              </a:lnSpc>
            </a:pPr>
            <a:endParaRPr lang="es-MX" sz="2400" i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122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515" y="997526"/>
            <a:ext cx="8675370" cy="70658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Montserrat" panose="00000500000000000000" pitchFamily="2" charset="0"/>
              </a:rPr>
              <a:t>Formato de las encuestas</a:t>
            </a:r>
            <a:endParaRPr lang="es-MX" sz="4000" b="1" dirty="0">
              <a:latin typeface="Montserrat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" y="1565565"/>
            <a:ext cx="8675370" cy="5583380"/>
          </a:xfrm>
        </p:spPr>
        <p:txBody>
          <a:bodyPr>
            <a:normAutofit lnSpcReduction="10000"/>
          </a:bodyPr>
          <a:lstStyle/>
          <a:p>
            <a:endParaRPr lang="es-MX" sz="2400" dirty="0">
              <a:latin typeface="Montserrat"/>
            </a:endParaRPr>
          </a:p>
          <a:p>
            <a:r>
              <a:rPr lang="es-MX" sz="2400" dirty="0">
                <a:latin typeface="Montserrat"/>
              </a:rPr>
              <a:t>Práctico, sencillo, adaptado a zona rural</a:t>
            </a:r>
          </a:p>
          <a:p>
            <a:endParaRPr lang="es-MX" sz="2400" i="1" dirty="0">
              <a:latin typeface="Montserrat"/>
            </a:endParaRPr>
          </a:p>
          <a:p>
            <a:r>
              <a:rPr lang="es-MX" sz="2400" dirty="0">
                <a:latin typeface="Montserrat"/>
              </a:rPr>
              <a:t>Capacitación			6 preguntas</a:t>
            </a:r>
          </a:p>
          <a:p>
            <a:endParaRPr lang="es-MX" sz="2400" dirty="0">
              <a:latin typeface="Montserrat"/>
            </a:endParaRPr>
          </a:p>
          <a:p>
            <a:pPr marL="0" indent="0">
              <a:buNone/>
            </a:pPr>
            <a:r>
              <a:rPr lang="es-MX" sz="2400" dirty="0">
                <a:latin typeface="Montserrat"/>
              </a:rPr>
              <a:t>					Desempeño capacitador</a:t>
            </a:r>
          </a:p>
          <a:p>
            <a:pPr marL="0" indent="0">
              <a:buNone/>
            </a:pPr>
            <a:r>
              <a:rPr lang="es-MX" sz="2400" dirty="0">
                <a:latin typeface="Montserrat"/>
              </a:rPr>
              <a:t>					Espacio</a:t>
            </a:r>
          </a:p>
          <a:p>
            <a:pPr marL="0" indent="0">
              <a:buNone/>
            </a:pPr>
            <a:r>
              <a:rPr lang="es-MX" sz="2400" dirty="0">
                <a:latin typeface="Montserrat"/>
              </a:rPr>
              <a:t>					Utilidad</a:t>
            </a:r>
          </a:p>
          <a:p>
            <a:pPr marL="0" indent="0">
              <a:buNone/>
            </a:pPr>
            <a:endParaRPr lang="es-MX" sz="2400" dirty="0">
              <a:latin typeface="Montserrat"/>
            </a:endParaRPr>
          </a:p>
          <a:p>
            <a:r>
              <a:rPr lang="es-MX" sz="2400" dirty="0">
                <a:latin typeface="Montserrat"/>
              </a:rPr>
              <a:t>Asesorías técnicas			6 preguntas</a:t>
            </a:r>
          </a:p>
          <a:p>
            <a:endParaRPr lang="es-MX" sz="2400" dirty="0">
              <a:latin typeface="Montserrat"/>
            </a:endParaRPr>
          </a:p>
          <a:p>
            <a:pPr marL="4023360" lvl="8" indent="0">
              <a:buNone/>
            </a:pPr>
            <a:r>
              <a:rPr lang="es-MX" sz="2400" dirty="0">
                <a:latin typeface="Montserrat"/>
              </a:rPr>
              <a:t>	Desempeño del servicio</a:t>
            </a:r>
          </a:p>
          <a:p>
            <a:pPr marL="4023360" lvl="8" indent="0">
              <a:buNone/>
            </a:pPr>
            <a:r>
              <a:rPr lang="es-MX" sz="2400" dirty="0">
                <a:latin typeface="Montserrat"/>
              </a:rPr>
              <a:t>	Utilidad </a:t>
            </a:r>
          </a:p>
          <a:p>
            <a:endParaRPr lang="es-MX" dirty="0">
              <a:latin typeface="Montserrat"/>
            </a:endParaRPr>
          </a:p>
          <a:p>
            <a:endParaRPr lang="es-MX" dirty="0">
              <a:latin typeface="Montserrat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013910" y="2887580"/>
            <a:ext cx="1407695" cy="27672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0" b="1" dirty="0">
              <a:latin typeface="Montserrat" panose="00000500000000000000" pitchFamily="2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3913271" y="5626783"/>
            <a:ext cx="1212181" cy="27672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US" sz="2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515" y="1066801"/>
            <a:ext cx="8675370" cy="646976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latin typeface="Montserrat" panose="00000500000000000000" pitchFamily="2" charset="0"/>
              </a:rPr>
              <a:t>Formato concentrador capacitaciones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835563"/>
              </p:ext>
            </p:extLst>
          </p:nvPr>
        </p:nvGraphicFramePr>
        <p:xfrm>
          <a:off x="1357745" y="1880558"/>
          <a:ext cx="6894079" cy="2248096"/>
        </p:xfrm>
        <a:graphic>
          <a:graphicData uri="http://schemas.openxmlformats.org/drawingml/2006/table">
            <a:tbl>
              <a:tblPr firstRow="1" firstCol="1" bandRow="1"/>
              <a:tblGrid>
                <a:gridCol w="3202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459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Folio de encuestas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MX" sz="1050" b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</a:t>
                      </a:r>
                      <a:r>
                        <a:rPr lang="es-MX" sz="1050" b="0" baseline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 la 255</a:t>
                      </a:r>
                      <a:endParaRPr lang="es-MX" sz="1050" b="0" dirty="0">
                        <a:effectLst/>
                        <a:latin typeface="Montserra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658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Fecha de impartición (período)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del 30 de mayo al 25 de noviembre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Grupo de Desarrollo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Los</a:t>
                      </a:r>
                      <a:r>
                        <a:rPr lang="es-MX" sz="1100" b="0" baseline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aguaceros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baseline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Buhitos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Localidad/Municipio/Estado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Los Güeros/Apodaca</a:t>
                      </a:r>
                      <a:r>
                        <a:rPr lang="es-MX" sz="1100" b="0" baseline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/Nuevo León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baseline="0" dirty="0" err="1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xxxxxxxxxxxx</a:t>
                      </a:r>
                      <a:r>
                        <a:rPr lang="es-MX" sz="1100" b="0" baseline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1100" b="0" baseline="0" dirty="0" err="1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Xxxxxx</a:t>
                      </a:r>
                      <a:r>
                        <a:rPr lang="es-MX" sz="1100" b="0" baseline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/Nuevo León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925780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95988"/>
              </p:ext>
            </p:extLst>
          </p:nvPr>
        </p:nvGraphicFramePr>
        <p:xfrm>
          <a:off x="1357746" y="4451495"/>
          <a:ext cx="6894080" cy="2816030"/>
        </p:xfrm>
        <a:graphic>
          <a:graphicData uri="http://schemas.openxmlformats.org/drawingml/2006/table">
            <a:tbl>
              <a:tblPr firstRow="1" firstCol="1" bandRow="1"/>
              <a:tblGrid>
                <a:gridCol w="318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Componente de la Salud y Bienestar Comunitario a fortalecer</a:t>
                      </a:r>
                      <a:r>
                        <a:rPr lang="es-MX" sz="14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84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Autocuidado de la salud</a:t>
                      </a:r>
                    </a:p>
                    <a:p>
                      <a:pPr marL="0" algn="ctr" defTabSz="100584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Sustentabilidad</a:t>
                      </a:r>
                    </a:p>
                    <a:p>
                      <a:pPr marL="0" algn="ctr" defTabSz="1005840" rtl="0" eaLnBrk="1" latinLnBrk="0" hangingPunct="1">
                        <a:spcAft>
                          <a:spcPts val="0"/>
                        </a:spcAft>
                      </a:pPr>
                      <a:endParaRPr lang="es-MX" sz="1100" b="0" kern="1200" dirty="0">
                        <a:solidFill>
                          <a:schemeClr val="tx1"/>
                        </a:solidFill>
                        <a:effectLst/>
                        <a:latin typeface="Montserra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de la (s) persona (s) o institución capacitadora</a:t>
                      </a:r>
                      <a:r>
                        <a:rPr lang="es-MX" sz="14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Universidad de Nuevo</a:t>
                      </a:r>
                      <a:r>
                        <a:rPr lang="es-MX" sz="1100" b="0" baseline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León</a:t>
                      </a:r>
                      <a:endParaRPr lang="es-MX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del o los cursos impartidos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584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Herbolaria medicinal</a:t>
                      </a:r>
                    </a:p>
                    <a:p>
                      <a:pPr marL="0" algn="ctr" defTabSz="1005840" rtl="0" eaLnBrk="1" latinLnBrk="0" hangingPunct="1">
                        <a:spcAft>
                          <a:spcPts val="0"/>
                        </a:spcAft>
                      </a:pPr>
                      <a:endParaRPr lang="es-MX" sz="1100" b="0" kern="1200" dirty="0">
                        <a:solidFill>
                          <a:schemeClr val="tx1"/>
                        </a:solidFill>
                        <a:effectLst/>
                        <a:latin typeface="Montserra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ctr" defTabSz="1005840" rtl="0" eaLnBrk="1" latinLnBrk="0" hangingPunct="1">
                        <a:spcAft>
                          <a:spcPts val="0"/>
                        </a:spcAft>
                      </a:pPr>
                      <a:r>
                        <a:rPr lang="es-MX" sz="1100" b="0" kern="1200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Hidroponia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Montserra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Otras actividades desarrolladas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Exposición de remedios caseros tradicionales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8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1" y="1011383"/>
            <a:ext cx="9698182" cy="538860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prstClr val="black"/>
                </a:solidFill>
                <a:latin typeface="Montserrat" panose="00000500000000000000" pitchFamily="2" charset="0"/>
              </a:rPr>
              <a:t>Formato concentrador asesorías técnicas</a:t>
            </a:r>
            <a:endParaRPr lang="es-MX" sz="28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734787"/>
              </p:ext>
            </p:extLst>
          </p:nvPr>
        </p:nvGraphicFramePr>
        <p:xfrm>
          <a:off x="1385455" y="1725283"/>
          <a:ext cx="6659360" cy="2051692"/>
        </p:xfrm>
        <a:graphic>
          <a:graphicData uri="http://schemas.openxmlformats.org/drawingml/2006/table">
            <a:tbl>
              <a:tblPr firstRow="1" firstCol="1" bandRow="1"/>
              <a:tblGrid>
                <a:gridCol w="370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297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Folio de encuesta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Fecha de instalación de los proyectos y asesorías técnicas (períodos)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Grupo de Desarrollo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Localidad/Municipio/Estado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ontserra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24323"/>
              </p:ext>
            </p:extLst>
          </p:nvPr>
        </p:nvGraphicFramePr>
        <p:xfrm>
          <a:off x="1385455" y="4453743"/>
          <a:ext cx="6659360" cy="1962597"/>
        </p:xfrm>
        <a:graphic>
          <a:graphicData uri="http://schemas.openxmlformats.org/drawingml/2006/table">
            <a:tbl>
              <a:tblPr firstRow="1" firstCol="1" bandRow="1"/>
              <a:tblGrid>
                <a:gridCol w="3677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Componente de la Salud y Bienestar Comunitario a fortalecer</a:t>
                      </a:r>
                      <a:r>
                        <a:rPr lang="es-MX" sz="14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highlight>
                            <a:srgbClr val="FFFF00"/>
                          </a:highlight>
                          <a:latin typeface="Montserrat" panose="0000050000000000000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de las (s) persona (s) o institución capacitadora</a:t>
                      </a:r>
                      <a:r>
                        <a:rPr lang="es-MX" sz="140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Nombre del</a:t>
                      </a:r>
                      <a:r>
                        <a:rPr lang="es-MX" sz="1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proyecto</a:t>
                      </a:r>
                      <a:endParaRPr lang="es-MX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ontserrat" panose="0000050000000000000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12950" y="3995738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9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515" y="997526"/>
            <a:ext cx="8675370" cy="415637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Encuesta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523" y="1592990"/>
            <a:ext cx="4323353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1515" y="969819"/>
            <a:ext cx="8675370" cy="76200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prstClr val="black"/>
                </a:solidFill>
                <a:latin typeface="Montserrat" panose="00000500000000000000" pitchFamily="2" charset="0"/>
              </a:rPr>
              <a:t>Preguntas encuesta capacitación</a:t>
            </a:r>
            <a:endParaRPr lang="es-MX" sz="3200" dirty="0">
              <a:latin typeface="Montserrat" panose="00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1515" y="1731819"/>
            <a:ext cx="8675370" cy="545869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MX" sz="1900" b="1" dirty="0">
                <a:solidFill>
                  <a:prstClr val="black"/>
                </a:solidFill>
                <a:latin typeface="Montserrat"/>
              </a:rPr>
              <a:t>Desempeño del capacitador. </a:t>
            </a:r>
            <a:endParaRPr lang="es-MX" sz="1900" dirty="0">
              <a:solidFill>
                <a:prstClr val="black"/>
              </a:solidFill>
              <a:latin typeface="Montserrat"/>
            </a:endParaRPr>
          </a:p>
          <a:p>
            <a:pPr marL="342900" lvl="0" indent="-342900">
              <a:buFont typeface="Arial" panose="020B0604020202020204" pitchFamily="34" charset="0"/>
              <a:buAutoNum type="arabicPeriod"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¿Que tanto le gustó como le dieron la capacitación y actividades en su comunidad ?</a:t>
            </a:r>
          </a:p>
          <a:p>
            <a:pPr marL="342900" lvl="0" indent="-342900">
              <a:buFont typeface="Arial" panose="020B0604020202020204" pitchFamily="34" charset="0"/>
              <a:buAutoNum type="arabicPeriod"/>
            </a:pPr>
            <a:endParaRPr lang="es-MX" sz="1900" dirty="0">
              <a:solidFill>
                <a:prstClr val="black"/>
              </a:solidFill>
              <a:latin typeface="Montserrat"/>
            </a:endParaRPr>
          </a:p>
          <a:p>
            <a:pPr marL="342900" lvl="0" indent="-342900">
              <a:buFont typeface="Arial" panose="020B0604020202020204" pitchFamily="34" charset="0"/>
              <a:buAutoNum type="arabicPeriod"/>
            </a:pPr>
            <a:endParaRPr lang="es-MX" sz="1900" dirty="0">
              <a:solidFill>
                <a:prstClr val="black"/>
              </a:solidFill>
              <a:latin typeface="Montserrat"/>
            </a:endParaRPr>
          </a:p>
          <a:p>
            <a:pPr marL="342900" lvl="0" indent="-342900">
              <a:buFont typeface="Arial" panose="020B0604020202020204" pitchFamily="34" charset="0"/>
              <a:buAutoNum type="arabicPeriod"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¿El capacitador los motivó en todo momento para mejorar sus condiciones de vida? </a:t>
            </a:r>
          </a:p>
          <a:p>
            <a:pPr marL="0" lvl="0" indent="0">
              <a:buNone/>
            </a:pPr>
            <a:endParaRPr lang="es-MX" sz="1900" b="1" dirty="0">
              <a:solidFill>
                <a:prstClr val="black"/>
              </a:solidFill>
              <a:latin typeface="Montserrat"/>
            </a:endParaRPr>
          </a:p>
          <a:p>
            <a:pPr marL="0" lvl="0" indent="0">
              <a:buNone/>
            </a:pPr>
            <a:endParaRPr lang="es-MX" sz="1900" b="1" dirty="0">
              <a:solidFill>
                <a:prstClr val="black"/>
              </a:solidFill>
              <a:latin typeface="Montserrat"/>
            </a:endParaRPr>
          </a:p>
          <a:p>
            <a:pPr marL="0" lvl="0" indent="0">
              <a:buNone/>
            </a:pPr>
            <a:r>
              <a:rPr lang="es-MX" sz="1900" b="1" dirty="0">
                <a:solidFill>
                  <a:prstClr val="black"/>
                </a:solidFill>
                <a:latin typeface="Montserrat"/>
              </a:rPr>
              <a:t>Espacio de capacitación</a:t>
            </a:r>
            <a:endParaRPr lang="es-MX" sz="1900" dirty="0">
              <a:solidFill>
                <a:prstClr val="black"/>
              </a:solidFill>
              <a:latin typeface="Montserrat"/>
            </a:endParaRPr>
          </a:p>
          <a:p>
            <a:pPr marL="342900" lvl="0" indent="-342900">
              <a:buFont typeface="Arial" panose="020B0604020202020204" pitchFamily="34" charset="0"/>
              <a:buAutoNum type="arabicPeriod"/>
            </a:pPr>
            <a:r>
              <a:rPr lang="es-MX" sz="1900" dirty="0">
                <a:solidFill>
                  <a:prstClr val="black"/>
                </a:solidFill>
                <a:latin typeface="Montserrat"/>
              </a:rPr>
              <a:t>3. ¿El lugar donde llevaron a cabo la o las capacitaciones y actividades fue cómodo?</a:t>
            </a:r>
          </a:p>
          <a:p>
            <a:endParaRPr lang="es-MX" sz="2000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27969" t="24163" r="15410" b="63393"/>
          <a:stretch/>
        </p:blipFill>
        <p:spPr>
          <a:xfrm>
            <a:off x="3476758" y="2676506"/>
            <a:ext cx="2914384" cy="827822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10563" t="41208" r="3956" b="47031"/>
          <a:stretch/>
        </p:blipFill>
        <p:spPr>
          <a:xfrm>
            <a:off x="2419349" y="4266328"/>
            <a:ext cx="4574735" cy="810497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/>
          <a:srcRect l="9253" t="56039" r="-12" b="31517"/>
          <a:stretch/>
        </p:blipFill>
        <p:spPr>
          <a:xfrm>
            <a:off x="2305050" y="6134099"/>
            <a:ext cx="4810126" cy="86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33865"/>
          <a:stretch/>
        </p:blipFill>
        <p:spPr>
          <a:xfrm>
            <a:off x="466725" y="1428278"/>
            <a:ext cx="8743950" cy="10291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5432"/>
          <a:stretch/>
        </p:blipFill>
        <p:spPr>
          <a:xfrm>
            <a:off x="466725" y="3990975"/>
            <a:ext cx="8743950" cy="571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652872"/>
            <a:ext cx="5276850" cy="10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wrap="square">
        <a:spAutoFit/>
      </a:bodyPr>
      <a:lstStyle>
        <a:defPPr algn="ctr">
          <a:defRPr sz="2000" b="1" dirty="0">
            <a:latin typeface="Montserrat" panose="00000500000000000000" pitchFamily="2" charset="0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2805</TotalTime>
  <Words>540</Words>
  <Application>Microsoft Office PowerPoint</Application>
  <PresentationFormat>Personalizado</PresentationFormat>
  <Paragraphs>118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Times New Roman</vt:lpstr>
      <vt:lpstr>Tema de Office</vt:lpstr>
      <vt:lpstr>Presentación de PowerPoint</vt:lpstr>
      <vt:lpstr>Encuesta de satisfacción</vt:lpstr>
      <vt:lpstr>Procedimiento</vt:lpstr>
      <vt:lpstr>Formato de las encuestas</vt:lpstr>
      <vt:lpstr>Formato concentrador capacitaciones</vt:lpstr>
      <vt:lpstr>Formato concentrador asesorías técnicas</vt:lpstr>
      <vt:lpstr>Encuesta</vt:lpstr>
      <vt:lpstr>Preguntas encuesta capacitación</vt:lpstr>
      <vt:lpstr>Presentación de PowerPoint</vt:lpstr>
      <vt:lpstr>Preguntas encuesta asesorías técnicas</vt:lpstr>
      <vt:lpstr>Hoja de Excel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Robles Carbajal</dc:creator>
  <cp:lastModifiedBy>Maribel Vilchis Ramirez</cp:lastModifiedBy>
  <cp:revision>305</cp:revision>
  <dcterms:created xsi:type="dcterms:W3CDTF">2019-02-13T17:58:19Z</dcterms:created>
  <dcterms:modified xsi:type="dcterms:W3CDTF">2019-12-18T15:13:42Z</dcterms:modified>
</cp:coreProperties>
</file>